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7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3" r:id="rId24"/>
    <p:sldId id="285" r:id="rId25"/>
    <p:sldId id="287" r:id="rId26"/>
    <p:sldId id="289" r:id="rId27"/>
    <p:sldId id="290" r:id="rId28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10AF8-0DA0-4C70-B550-897ECE21E4F6}" type="datetimeFigureOut">
              <a:rPr lang="et-EE" smtClean="0"/>
              <a:t>30.09.2017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822DE-1572-488D-BA1A-3A43DF71CDB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4175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95000"/>
              </a:lnSpc>
            </a:pPr>
            <a:fld id="{B84088EB-BB11-4145-9FF0-E47B282D48E2}" type="slidenum">
              <a:rPr lang="et-EE" altLang="et-EE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>
                <a:lnSpc>
                  <a:spcPct val="95000"/>
                </a:lnSpc>
              </a:pPr>
              <a:t>11</a:t>
            </a:fld>
            <a:endParaRPr lang="et-EE" altLang="et-EE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t-EE" altLang="et-EE"/>
          </a:p>
        </p:txBody>
      </p:sp>
      <p:sp>
        <p:nvSpPr>
          <p:cNvPr id="8196" name="Rectangle 2"/>
          <p:cNvSpPr txBox="1">
            <a:spLocks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561859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123EB2E-FA73-49C0-9022-291E9C51E053}" type="slidenum">
              <a:rPr lang="et-EE" altLang="et-EE" sz="1400" smtClean="0"/>
              <a:pPr>
                <a:spcBef>
                  <a:spcPct val="0"/>
                </a:spcBef>
              </a:pPr>
              <a:t>12</a:t>
            </a:fld>
            <a:endParaRPr lang="et-EE" altLang="et-EE" sz="1400"/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t-EE" altLang="et-EE"/>
          </a:p>
        </p:txBody>
      </p:sp>
      <p:sp>
        <p:nvSpPr>
          <p:cNvPr id="6148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34088" cy="47974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684631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2C1E6F2-F9FC-4AF8-A8E7-52D6C455B298}" type="slidenum">
              <a:rPr lang="et-EE" altLang="et-EE" sz="1400" smtClean="0"/>
              <a:pPr>
                <a:spcBef>
                  <a:spcPct val="0"/>
                </a:spcBef>
              </a:pPr>
              <a:t>13</a:t>
            </a:fld>
            <a:endParaRPr lang="et-EE" altLang="et-EE" sz="1400"/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0350" cy="40036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t-EE" altLang="et-EE"/>
          </a:p>
        </p:txBody>
      </p:sp>
      <p:sp>
        <p:nvSpPr>
          <p:cNvPr id="8196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34088" cy="47974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026028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A47051-9B6A-4F6D-8C56-115718FAC9A2}" type="slidenum">
              <a:rPr lang="et-EE" altLang="et-EE"/>
              <a:pPr/>
              <a:t>22</a:t>
            </a:fld>
            <a:endParaRPr lang="et-EE" altLang="et-EE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0350" cy="4003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t-EE"/>
          </a:p>
        </p:txBody>
      </p:sp>
      <p:sp>
        <p:nvSpPr>
          <p:cNvPr id="1843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464451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5AA1B3-B8AF-4EFD-8088-B33472F6131E}" type="slidenum">
              <a:rPr lang="et-EE" altLang="et-EE"/>
              <a:pPr/>
              <a:t>23</a:t>
            </a:fld>
            <a:endParaRPr lang="et-EE" altLang="et-EE"/>
          </a:p>
        </p:txBody>
      </p:sp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0350" cy="4003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t-EE"/>
          </a:p>
        </p:txBody>
      </p:sp>
      <p:sp>
        <p:nvSpPr>
          <p:cNvPr id="1945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617449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A4D66B5-58B4-43AD-AA2B-3676AB254C87}" type="slidenum">
              <a:rPr lang="et-EE" altLang="et-EE"/>
              <a:pPr/>
              <a:t>24</a:t>
            </a:fld>
            <a:endParaRPr lang="et-EE" altLang="et-EE"/>
          </a:p>
        </p:txBody>
      </p:sp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0350" cy="4003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t-EE"/>
          </a:p>
        </p:txBody>
      </p:sp>
      <p:sp>
        <p:nvSpPr>
          <p:cNvPr id="2048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268194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7E6F03-1545-48C9-9985-D89FFE721153}" type="slidenum">
              <a:rPr lang="et-EE" altLang="et-EE"/>
              <a:pPr/>
              <a:t>25</a:t>
            </a:fld>
            <a:endParaRPr lang="et-EE" altLang="et-EE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0350" cy="4003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t-EE"/>
          </a:p>
        </p:txBody>
      </p:sp>
      <p:sp>
        <p:nvSpPr>
          <p:cNvPr id="2150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91529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028F6B-B65B-4902-A034-DE82C363845B}" type="slidenum">
              <a:rPr lang="et-EE" altLang="et-EE"/>
              <a:pPr/>
              <a:t>26</a:t>
            </a:fld>
            <a:endParaRPr lang="et-EE" altLang="et-EE"/>
          </a:p>
        </p:txBody>
      </p:sp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0350" cy="4003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t-EE"/>
          </a:p>
        </p:txBody>
      </p:sp>
      <p:sp>
        <p:nvSpPr>
          <p:cNvPr id="2253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994010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Muutke pealkirja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juhtslaidi alapealkirja laadi redigeerimiseks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87E2-1E3D-4835-ABBA-F0483D0DFEFD}" type="datetimeFigureOut">
              <a:rPr lang="et-EE" smtClean="0"/>
              <a:t>30.09.2017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42644-F422-459D-846B-58DB6ED4F2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02750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87E2-1E3D-4835-ABBA-F0483D0DFEFD}" type="datetimeFigureOut">
              <a:rPr lang="et-EE" smtClean="0"/>
              <a:t>30.09.2017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42644-F422-459D-846B-58DB6ED4F2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3900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87E2-1E3D-4835-ABBA-F0483D0DFEFD}" type="datetimeFigureOut">
              <a:rPr lang="et-EE" smtClean="0"/>
              <a:t>30.09.2017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42644-F422-459D-846B-58DB6ED4F2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5077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87E2-1E3D-4835-ABBA-F0483D0DFEFD}" type="datetimeFigureOut">
              <a:rPr lang="et-EE" smtClean="0"/>
              <a:t>30.09.2017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42644-F422-459D-846B-58DB6ED4F2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2203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87E2-1E3D-4835-ABBA-F0483D0DFEFD}" type="datetimeFigureOut">
              <a:rPr lang="et-EE" smtClean="0"/>
              <a:t>30.09.2017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42644-F422-459D-846B-58DB6ED4F2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6111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87E2-1E3D-4835-ABBA-F0483D0DFEFD}" type="datetimeFigureOut">
              <a:rPr lang="et-EE" smtClean="0"/>
              <a:t>30.09.2017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42644-F422-459D-846B-58DB6ED4F2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1007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87E2-1E3D-4835-ABBA-F0483D0DFEFD}" type="datetimeFigureOut">
              <a:rPr lang="et-EE" smtClean="0"/>
              <a:t>30.09.2017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42644-F422-459D-846B-58DB6ED4F2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5332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87E2-1E3D-4835-ABBA-F0483D0DFEFD}" type="datetimeFigureOut">
              <a:rPr lang="et-EE" smtClean="0"/>
              <a:t>30.09.2017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42644-F422-459D-846B-58DB6ED4F2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6245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87E2-1E3D-4835-ABBA-F0483D0DFEFD}" type="datetimeFigureOut">
              <a:rPr lang="et-EE" smtClean="0"/>
              <a:t>30.09.2017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42644-F422-459D-846B-58DB6ED4F2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7215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87E2-1E3D-4835-ABBA-F0483D0DFEFD}" type="datetimeFigureOut">
              <a:rPr lang="et-EE" smtClean="0"/>
              <a:t>30.09.2017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42644-F422-459D-846B-58DB6ED4F2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8887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Muutke pealkirja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87E2-1E3D-4835-ABBA-F0483D0DFEFD}" type="datetimeFigureOut">
              <a:rPr lang="et-EE" smtClean="0"/>
              <a:t>30.09.2017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42644-F422-459D-846B-58DB6ED4F2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2026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587E2-1E3D-4835-ABBA-F0483D0DFEFD}" type="datetimeFigureOut">
              <a:rPr lang="et-EE" smtClean="0"/>
              <a:t>30.09.2017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42644-F422-459D-846B-58DB6ED4F2B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32070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b="1" dirty="0"/>
              <a:t>Konfidentsiaalsus ja positiivne enesekehtestamine</a:t>
            </a:r>
            <a:endParaRPr lang="et-EE" b="1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Toivo Niiberg, psühholoog, </a:t>
            </a:r>
            <a:r>
              <a:rPr lang="et-EE" dirty="0" err="1"/>
              <a:t>MSc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4485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POSITIIVNE ENESEKEHTESTAMINE</a:t>
            </a:r>
          </a:p>
        </p:txBody>
      </p:sp>
      <p:sp>
        <p:nvSpPr>
          <p:cNvPr id="5" name="Teksti kohatäid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93713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980049" y="1604329"/>
            <a:ext cx="8229024" cy="4444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2534" rIns="0" bIns="0"/>
          <a:lstStyle>
            <a:lvl1pPr marL="882650" indent="-320675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2650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  <a:tab pos="9866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2650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  <a:tab pos="9866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2650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  <a:tab pos="9866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2650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  <a:tab pos="9866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2650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  <a:tab pos="9866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2650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  <a:tab pos="9866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2650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  <a:tab pos="9866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2650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  <a:tab pos="9866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2650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  <a:tab pos="9866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</a:pPr>
            <a:r>
              <a:rPr lang="et-EE" altLang="et-EE" sz="2540" b="1" i="1" dirty="0">
                <a:solidFill>
                  <a:srgbClr val="000000"/>
                </a:solidFill>
              </a:rPr>
              <a:t>Enesekehtestamine, kunst saada oma tahtmist nii, et ka teised oma tahtmist  saavad ja rohkem ja paremini kui nad  ilma sinuta oleksid saanud- mõlemal on lõpuks hea olla.</a:t>
            </a:r>
            <a:r>
              <a:rPr lang="et-EE" altLang="et-EE" sz="2540" dirty="0">
                <a:solidFill>
                  <a:srgbClr val="000000"/>
                </a:solidFill>
              </a:rPr>
              <a:t> / Maie Kreegipuu,  2003/</a:t>
            </a:r>
          </a:p>
          <a:p>
            <a:pPr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</a:pPr>
            <a:endParaRPr lang="et-EE" altLang="et-EE" sz="2540" dirty="0">
              <a:solidFill>
                <a:srgbClr val="000000"/>
              </a:solidFill>
            </a:endParaRPr>
          </a:p>
          <a:p>
            <a:pPr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</a:pPr>
            <a:r>
              <a:rPr lang="et-EE" altLang="et-EE" sz="2540" b="1" i="1" dirty="0">
                <a:solidFill>
                  <a:srgbClr val="000000"/>
                </a:solidFill>
              </a:rPr>
              <a:t>Ela ise ja lase teistel elada, jäädvusta ennast ning väärtusta  teisi  /</a:t>
            </a:r>
            <a:r>
              <a:rPr lang="et-EE" altLang="et-EE" sz="2540" i="1" dirty="0">
                <a:solidFill>
                  <a:srgbClr val="000000"/>
                </a:solidFill>
              </a:rPr>
              <a:t>Toivo Niiberg, 2004</a:t>
            </a:r>
            <a:r>
              <a:rPr lang="et-EE" altLang="et-EE" sz="2540" b="1" i="1" dirty="0">
                <a:solidFill>
                  <a:srgbClr val="000000"/>
                </a:solidFill>
              </a:rPr>
              <a:t>/</a:t>
            </a:r>
          </a:p>
          <a:p>
            <a:pPr>
              <a:spcAft>
                <a:spcPts val="1293"/>
              </a:spcAft>
              <a:buClrTx/>
              <a:buSzTx/>
            </a:pPr>
            <a:endParaRPr lang="et-EE" altLang="et-EE" sz="2540" b="1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043240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273629"/>
            <a:ext cx="8226144" cy="1142040"/>
          </a:xfrm>
        </p:spPr>
        <p:txBody>
          <a:bodyPr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US" altLang="et-EE" sz="2540" b="1" dirty="0"/>
              <a:t>ENESEKEHTESTAMISÕIGUSTE DEKLARATSIOON</a:t>
            </a:r>
            <a:br>
              <a:rPr lang="en-US" altLang="et-EE" sz="2540" b="1" dirty="0"/>
            </a:br>
            <a:r>
              <a:rPr lang="en-US" altLang="et-EE" sz="2540" dirty="0"/>
              <a:t>Manuel  J. Smith, 1975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0049" y="1604329"/>
            <a:ext cx="8226144" cy="4792823"/>
          </a:xfrm>
        </p:spPr>
        <p:txBody>
          <a:bodyPr/>
          <a:lstStyle/>
          <a:p>
            <a:pPr marL="0" indent="0"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 dirty="0"/>
              <a:t>1. Sul on õigus otsustada oma käitumise, mõtete ja tunnete üle, vastutades nende tekkimise ja tagajärgede eest.</a:t>
            </a:r>
          </a:p>
          <a:p>
            <a:pPr marL="0" indent="0"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 dirty="0"/>
              <a:t>2. Sul on õigus mitte esitada põhjendusi ja õigustusi, miks sa üht- või teistmoodi käitusid.</a:t>
            </a:r>
          </a:p>
          <a:p>
            <a:pPr marL="0" indent="0"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 dirty="0"/>
              <a:t>3. Sul on õigus otsustada , kas sa oled vastutav  teiste inimeste probleemide lahendamise eest.</a:t>
            </a:r>
          </a:p>
          <a:p>
            <a:pPr marL="0" indent="0"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 dirty="0"/>
              <a:t>4. Sul on õigus meelt muuta.</a:t>
            </a:r>
          </a:p>
          <a:p>
            <a:pPr marL="0" indent="0"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 dirty="0"/>
              <a:t>5. Sul on õigus vigu teha ja nende eest ise vastutada.</a:t>
            </a:r>
          </a:p>
        </p:txBody>
      </p:sp>
    </p:spTree>
    <p:extLst>
      <p:ext uri="{BB962C8B-B14F-4D97-AF65-F5344CB8AC3E}">
        <p14:creationId xmlns:p14="http://schemas.microsoft.com/office/powerpoint/2010/main" val="310064476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273629"/>
            <a:ext cx="8224703" cy="1140600"/>
          </a:xfrm>
        </p:spPr>
        <p:txBody>
          <a:bodyPr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US" altLang="et-EE" sz="2540" b="1"/>
              <a:t>II ENESEKEHTESTAMISÕIGUSTE DEKLARATSIOON</a:t>
            </a:r>
            <a:br>
              <a:rPr lang="en-US" altLang="et-EE" sz="2540" b="1"/>
            </a:br>
            <a:r>
              <a:rPr lang="en-US" altLang="et-EE" sz="2540"/>
              <a:t>Manuel  J. Smith, 1975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0049" y="1604330"/>
            <a:ext cx="8224703" cy="4547997"/>
          </a:xfrm>
        </p:spPr>
        <p:txBody>
          <a:bodyPr/>
          <a:lstStyle/>
          <a:p>
            <a:pPr marL="0" indent="0"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 dirty="0"/>
              <a:t>6. Sul on õigus öelda . “Ma ei tea.”</a:t>
            </a:r>
          </a:p>
          <a:p>
            <a:pPr marL="0" indent="0"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 dirty="0"/>
              <a:t>7. Sul on õigus olla sõltumatu teiste </a:t>
            </a:r>
            <a:r>
              <a:rPr lang="et-EE" altLang="et-EE" dirty="0" err="1"/>
              <a:t>heatahtlikusest</a:t>
            </a:r>
            <a:r>
              <a:rPr lang="et-EE" altLang="et-EE" dirty="0"/>
              <a:t>.</a:t>
            </a:r>
          </a:p>
          <a:p>
            <a:pPr marL="0" indent="0"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 dirty="0"/>
              <a:t>8. Sul on õigus olla oma otsuste tegemisel ebaloogiline.</a:t>
            </a:r>
          </a:p>
          <a:p>
            <a:pPr marL="0" indent="0"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 dirty="0"/>
              <a:t>9. Sul on õigus öelda: “Ma ei saa aru.”</a:t>
            </a:r>
          </a:p>
          <a:p>
            <a:pPr marL="0" indent="0"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 dirty="0"/>
              <a:t>10. Sul on õigus öelda: “Ma ei hooli sellest.”</a:t>
            </a:r>
          </a:p>
        </p:txBody>
      </p:sp>
    </p:spTree>
    <p:extLst>
      <p:ext uri="{BB962C8B-B14F-4D97-AF65-F5344CB8AC3E}">
        <p14:creationId xmlns:p14="http://schemas.microsoft.com/office/powerpoint/2010/main" val="3891647181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LIHTSAMAD ENESEKEHTESTAMISE TEHNIKAD</a:t>
            </a:r>
          </a:p>
        </p:txBody>
      </p:sp>
      <p:sp>
        <p:nvSpPr>
          <p:cNvPr id="5" name="Teksti kohatäid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07469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ESKALEERIV KEHTESTAMINE</a:t>
            </a:r>
          </a:p>
        </p:txBody>
      </p:sp>
      <p:sp>
        <p:nvSpPr>
          <p:cNvPr id="5" name="Sisu kohatäid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altLang="et-EE" dirty="0" err="1"/>
              <a:t>Vastaspoole</a:t>
            </a:r>
            <a:r>
              <a:rPr lang="en-US" altLang="et-EE" dirty="0"/>
              <a:t>  </a:t>
            </a:r>
            <a:r>
              <a:rPr lang="en-US" altLang="et-EE" dirty="0" err="1"/>
              <a:t>öeldu</a:t>
            </a:r>
            <a:r>
              <a:rPr lang="en-US" altLang="et-EE" dirty="0"/>
              <a:t>  (</a:t>
            </a:r>
            <a:r>
              <a:rPr lang="en-US" altLang="et-EE" dirty="0" err="1"/>
              <a:t>kordasaadetu</a:t>
            </a:r>
            <a:r>
              <a:rPr lang="en-US" altLang="et-EE" dirty="0"/>
              <a:t>) </a:t>
            </a:r>
            <a:r>
              <a:rPr lang="en-US" altLang="et-EE" dirty="0" err="1"/>
              <a:t>rõhutatud</a:t>
            </a:r>
            <a:r>
              <a:rPr lang="en-US" altLang="et-EE" dirty="0"/>
              <a:t> </a:t>
            </a:r>
            <a:r>
              <a:rPr lang="en-US" altLang="et-EE" dirty="0" err="1"/>
              <a:t>kuid</a:t>
            </a:r>
            <a:r>
              <a:rPr lang="en-US" altLang="et-EE" dirty="0"/>
              <a:t> </a:t>
            </a:r>
            <a:r>
              <a:rPr lang="en-US" altLang="et-EE" dirty="0" err="1"/>
              <a:t>mitte</a:t>
            </a:r>
            <a:r>
              <a:rPr lang="en-US" altLang="et-EE" dirty="0"/>
              <a:t> </a:t>
            </a:r>
            <a:r>
              <a:rPr lang="en-US" altLang="et-EE" dirty="0" err="1"/>
              <a:t>agressiivne</a:t>
            </a:r>
            <a:r>
              <a:rPr lang="en-US" altLang="et-EE" dirty="0"/>
              <a:t> </a:t>
            </a:r>
            <a:r>
              <a:rPr lang="en-US" altLang="et-EE" dirty="0" err="1"/>
              <a:t>ülekordamine</a:t>
            </a:r>
            <a:r>
              <a:rPr lang="en-US" altLang="et-EE" dirty="0"/>
              <a:t>. </a:t>
            </a:r>
            <a:r>
              <a:rPr lang="en-US" altLang="et-EE" dirty="0" err="1"/>
              <a:t>Näit</a:t>
            </a:r>
            <a:r>
              <a:rPr lang="en-US" altLang="et-EE" dirty="0"/>
              <a:t>: 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altLang="et-EE" dirty="0"/>
              <a:t>       - </a:t>
            </a:r>
            <a:r>
              <a:rPr lang="en-US" altLang="et-EE" i="1" dirty="0"/>
              <a:t>Ma </a:t>
            </a:r>
            <a:r>
              <a:rPr lang="en-US" altLang="et-EE" i="1" dirty="0" err="1"/>
              <a:t>ju</a:t>
            </a:r>
            <a:r>
              <a:rPr lang="en-US" altLang="et-EE" i="1" dirty="0"/>
              <a:t> </a:t>
            </a:r>
            <a:r>
              <a:rPr lang="en-US" altLang="et-EE" i="1" dirty="0" err="1"/>
              <a:t>palusin</a:t>
            </a:r>
            <a:r>
              <a:rPr lang="en-US" altLang="et-EE" i="1" dirty="0"/>
              <a:t>, et me </a:t>
            </a:r>
            <a:r>
              <a:rPr lang="en-US" altLang="et-EE" i="1" dirty="0" err="1"/>
              <a:t>seda</a:t>
            </a:r>
            <a:r>
              <a:rPr lang="en-US" altLang="et-EE" i="1" dirty="0"/>
              <a:t> </a:t>
            </a:r>
            <a:r>
              <a:rPr lang="en-US" altLang="et-EE" i="1" dirty="0" err="1"/>
              <a:t>teemat</a:t>
            </a:r>
            <a:r>
              <a:rPr lang="en-US" altLang="et-EE" i="1" dirty="0"/>
              <a:t> </a:t>
            </a:r>
            <a:r>
              <a:rPr lang="en-US" altLang="et-EE" i="1" dirty="0" err="1"/>
              <a:t>ei</a:t>
            </a:r>
            <a:r>
              <a:rPr lang="en-US" altLang="et-EE" i="1" dirty="0"/>
              <a:t> </a:t>
            </a:r>
            <a:r>
              <a:rPr lang="en-US" altLang="et-EE" i="1" dirty="0" err="1"/>
              <a:t>puudutaks</a:t>
            </a:r>
            <a:r>
              <a:rPr lang="en-US" altLang="et-EE" i="1" dirty="0"/>
              <a:t>.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altLang="et-EE" i="1" dirty="0"/>
              <a:t>       - Ma juba </a:t>
            </a:r>
            <a:r>
              <a:rPr lang="en-US" altLang="et-EE" i="1" dirty="0" err="1"/>
              <a:t>eeldasin</a:t>
            </a:r>
            <a:r>
              <a:rPr lang="en-US" altLang="et-EE" i="1" dirty="0"/>
              <a:t>  </a:t>
            </a:r>
            <a:r>
              <a:rPr lang="en-US" altLang="et-EE" i="1" dirty="0" err="1"/>
              <a:t>teist</a:t>
            </a:r>
            <a:r>
              <a:rPr lang="en-US" altLang="et-EE" i="1" dirty="0"/>
              <a:t>  (</a:t>
            </a:r>
            <a:r>
              <a:rPr lang="en-US" altLang="et-EE" i="1" dirty="0" err="1"/>
              <a:t>teie</a:t>
            </a:r>
            <a:r>
              <a:rPr lang="en-US" altLang="et-EE" i="1" dirty="0"/>
              <a:t> </a:t>
            </a:r>
            <a:r>
              <a:rPr lang="en-US" altLang="et-EE" i="1" dirty="0" err="1"/>
              <a:t>öeldust</a:t>
            </a:r>
            <a:r>
              <a:rPr lang="en-US" altLang="et-EE" i="1" dirty="0"/>
              <a:t>,  </a:t>
            </a:r>
            <a:r>
              <a:rPr lang="en-US" altLang="et-EE" i="1" dirty="0" err="1"/>
              <a:t>tegudest</a:t>
            </a:r>
            <a:r>
              <a:rPr lang="en-US" altLang="et-EE" i="1" dirty="0"/>
              <a:t>), et 	       </a:t>
            </a:r>
            <a:r>
              <a:rPr lang="en-US" altLang="et-EE" i="1" dirty="0" err="1"/>
              <a:t>kuulen</a:t>
            </a:r>
            <a:r>
              <a:rPr lang="en-US" altLang="et-EE" i="1" dirty="0"/>
              <a:t> </a:t>
            </a:r>
            <a:r>
              <a:rPr lang="en-US" altLang="et-EE" i="1" dirty="0" err="1"/>
              <a:t>seda</a:t>
            </a:r>
            <a:r>
              <a:rPr lang="en-US" altLang="et-EE" i="1" dirty="0"/>
              <a:t> </a:t>
            </a:r>
            <a:r>
              <a:rPr lang="en-US" altLang="et-EE" i="1" dirty="0" err="1"/>
              <a:t>taas</a:t>
            </a:r>
            <a:r>
              <a:rPr lang="en-US" altLang="et-EE" i="1" dirty="0"/>
              <a:t> (</a:t>
            </a:r>
            <a:r>
              <a:rPr lang="en-US" altLang="et-EE" i="1" dirty="0" err="1"/>
              <a:t>jälle</a:t>
            </a:r>
            <a:r>
              <a:rPr lang="en-US" altLang="et-EE" i="1" dirty="0"/>
              <a:t>).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altLang="et-EE" i="1" dirty="0"/>
              <a:t>       - Ma juba </a:t>
            </a:r>
            <a:r>
              <a:rPr lang="en-US" altLang="et-EE" i="1" dirty="0" err="1"/>
              <a:t>ütlesin</a:t>
            </a:r>
            <a:r>
              <a:rPr lang="en-US" altLang="et-EE" i="1" dirty="0"/>
              <a:t> </a:t>
            </a:r>
            <a:r>
              <a:rPr lang="en-US" altLang="et-EE" i="1" dirty="0" err="1"/>
              <a:t>teile</a:t>
            </a:r>
            <a:r>
              <a:rPr lang="en-US" altLang="et-EE" i="1" dirty="0"/>
              <a:t>, et </a:t>
            </a:r>
            <a:r>
              <a:rPr lang="en-US" altLang="et-EE" i="1" dirty="0" err="1"/>
              <a:t>seda</a:t>
            </a:r>
            <a:r>
              <a:rPr lang="en-US" altLang="et-EE" i="1" dirty="0"/>
              <a:t>…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altLang="et-EE" i="1" dirty="0"/>
              <a:t>       - Ma juba  </a:t>
            </a:r>
            <a:r>
              <a:rPr lang="en-US" altLang="et-EE" i="1" dirty="0" err="1"/>
              <a:t>eelnevalt</a:t>
            </a:r>
            <a:r>
              <a:rPr lang="en-US" altLang="et-EE" i="1" dirty="0"/>
              <a:t>  </a:t>
            </a:r>
            <a:r>
              <a:rPr lang="en-US" altLang="et-EE" i="1" dirty="0" err="1"/>
              <a:t>rõhutasin</a:t>
            </a:r>
            <a:r>
              <a:rPr lang="en-US" altLang="et-EE" i="1" dirty="0"/>
              <a:t>, et </a:t>
            </a:r>
            <a:r>
              <a:rPr lang="en-US" altLang="et-EE" i="1" dirty="0" err="1"/>
              <a:t>seda</a:t>
            </a:r>
            <a:r>
              <a:rPr lang="en-US" altLang="et-EE" i="1" dirty="0"/>
              <a:t>… 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6631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SIIRAS PETTUMUSE AVALDAMINE</a:t>
            </a:r>
          </a:p>
        </p:txBody>
      </p:sp>
      <p:sp>
        <p:nvSpPr>
          <p:cNvPr id="5" name="Sisu kohatäid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1038" indent="-681038">
              <a:buFont typeface="Times New Roman" panose="02020603050405020304" pitchFamily="18" charset="0"/>
              <a:buChar char="•"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altLang="et-EE" dirty="0" err="1"/>
              <a:t>Näit</a:t>
            </a:r>
            <a:r>
              <a:rPr lang="en-US" altLang="et-EE" dirty="0"/>
              <a:t>: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altLang="et-EE" dirty="0"/>
              <a:t>       - </a:t>
            </a:r>
            <a:r>
              <a:rPr lang="en-US" altLang="et-EE" i="1" dirty="0"/>
              <a:t>Ma </a:t>
            </a:r>
            <a:r>
              <a:rPr lang="en-US" altLang="et-EE" i="1" dirty="0" err="1"/>
              <a:t>lootsin</a:t>
            </a:r>
            <a:r>
              <a:rPr lang="en-US" altLang="et-EE" i="1" dirty="0"/>
              <a:t>, et </a:t>
            </a:r>
            <a:r>
              <a:rPr lang="en-US" altLang="et-EE" i="1" dirty="0" err="1"/>
              <a:t>te</a:t>
            </a:r>
            <a:r>
              <a:rPr lang="en-US" altLang="et-EE" i="1" dirty="0"/>
              <a:t> </a:t>
            </a:r>
            <a:r>
              <a:rPr lang="en-US" altLang="et-EE" i="1" dirty="0" err="1"/>
              <a:t>saite</a:t>
            </a:r>
            <a:r>
              <a:rPr lang="en-US" altLang="et-EE" i="1" dirty="0"/>
              <a:t> </a:t>
            </a:r>
            <a:r>
              <a:rPr lang="en-US" altLang="et-EE" i="1" dirty="0" err="1"/>
              <a:t>minu</a:t>
            </a:r>
            <a:r>
              <a:rPr lang="en-US" altLang="et-EE" i="1" dirty="0"/>
              <a:t> </a:t>
            </a:r>
            <a:r>
              <a:rPr lang="en-US" altLang="et-EE" i="1" dirty="0" err="1"/>
              <a:t>jutust</a:t>
            </a:r>
            <a:r>
              <a:rPr lang="en-US" altLang="et-EE" i="1" dirty="0"/>
              <a:t> </a:t>
            </a:r>
            <a:r>
              <a:rPr lang="en-US" altLang="et-EE" i="1" dirty="0" err="1"/>
              <a:t>aru</a:t>
            </a:r>
            <a:r>
              <a:rPr lang="en-US" altLang="et-EE" i="1" dirty="0"/>
              <a:t>, </a:t>
            </a:r>
            <a:r>
              <a:rPr lang="en-US" altLang="et-EE" i="1" dirty="0" err="1"/>
              <a:t>aga</a:t>
            </a:r>
            <a:r>
              <a:rPr lang="en-US" altLang="et-EE" i="1" dirty="0"/>
              <a:t> </a:t>
            </a:r>
            <a:r>
              <a:rPr lang="en-US" altLang="et-EE" i="1" dirty="0" err="1"/>
              <a:t>asjata</a:t>
            </a:r>
            <a:r>
              <a:rPr lang="en-US" altLang="et-EE" i="1" dirty="0"/>
              <a:t>!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altLang="et-EE" i="1" dirty="0"/>
              <a:t>       - Ma </a:t>
            </a:r>
            <a:r>
              <a:rPr lang="en-US" altLang="et-EE" i="1" dirty="0" err="1"/>
              <a:t>arvasin</a:t>
            </a:r>
            <a:r>
              <a:rPr lang="en-US" altLang="et-EE" i="1" dirty="0"/>
              <a:t>, et </a:t>
            </a:r>
            <a:r>
              <a:rPr lang="en-US" altLang="et-EE" i="1" dirty="0" err="1"/>
              <a:t>ühest</a:t>
            </a:r>
            <a:r>
              <a:rPr lang="en-US" altLang="et-EE" i="1" dirty="0"/>
              <a:t> </a:t>
            </a:r>
            <a:r>
              <a:rPr lang="en-US" altLang="et-EE" i="1" dirty="0" err="1"/>
              <a:t>korrast</a:t>
            </a:r>
            <a:r>
              <a:rPr lang="en-US" altLang="et-EE" i="1" dirty="0"/>
              <a:t> </a:t>
            </a:r>
            <a:r>
              <a:rPr lang="en-US" altLang="et-EE" i="1" dirty="0" err="1"/>
              <a:t>rääkimisest</a:t>
            </a:r>
            <a:r>
              <a:rPr lang="en-US" altLang="et-EE" i="1" dirty="0"/>
              <a:t> </a:t>
            </a:r>
            <a:r>
              <a:rPr lang="en-US" altLang="et-EE" i="1" dirty="0" err="1"/>
              <a:t>piisas</a:t>
            </a:r>
            <a:r>
              <a:rPr lang="en-US" altLang="et-EE" i="1" dirty="0"/>
              <a:t>, </a:t>
            </a:r>
            <a:r>
              <a:rPr lang="en-US" altLang="et-EE" i="1" dirty="0" err="1"/>
              <a:t>aga</a:t>
            </a:r>
            <a:r>
              <a:rPr lang="en-US" altLang="et-EE" i="1" dirty="0"/>
              <a:t>...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altLang="et-EE" i="1" dirty="0"/>
              <a:t>       - Ma </a:t>
            </a:r>
            <a:r>
              <a:rPr lang="en-US" altLang="et-EE" i="1" dirty="0" err="1"/>
              <a:t>lausa</a:t>
            </a:r>
            <a:r>
              <a:rPr lang="en-US" altLang="et-EE" i="1" dirty="0"/>
              <a:t> </a:t>
            </a:r>
            <a:r>
              <a:rPr lang="en-US" altLang="et-EE" i="1" dirty="0" err="1"/>
              <a:t>kartsin</a:t>
            </a:r>
            <a:r>
              <a:rPr lang="en-US" altLang="et-EE" i="1" dirty="0"/>
              <a:t>, et </a:t>
            </a:r>
            <a:r>
              <a:rPr lang="en-US" altLang="et-EE" i="1" dirty="0" err="1"/>
              <a:t>te</a:t>
            </a:r>
            <a:r>
              <a:rPr lang="en-US" altLang="et-EE" i="1" dirty="0"/>
              <a:t> </a:t>
            </a:r>
            <a:r>
              <a:rPr lang="en-US" altLang="et-EE" i="1" dirty="0" err="1"/>
              <a:t>tulete</a:t>
            </a:r>
            <a:r>
              <a:rPr lang="en-US" altLang="et-EE" i="1" dirty="0"/>
              <a:t> </a:t>
            </a:r>
            <a:r>
              <a:rPr lang="en-US" altLang="et-EE" i="1" dirty="0" err="1"/>
              <a:t>selle</a:t>
            </a:r>
            <a:r>
              <a:rPr lang="en-US" altLang="et-EE" i="1" dirty="0"/>
              <a:t> </a:t>
            </a:r>
            <a:r>
              <a:rPr lang="en-US" altLang="et-EE" i="1" dirty="0" err="1"/>
              <a:t>teema</a:t>
            </a:r>
            <a:r>
              <a:rPr lang="en-US" altLang="et-EE" i="1" dirty="0"/>
              <a:t> </a:t>
            </a:r>
            <a:r>
              <a:rPr lang="en-US" altLang="et-EE" i="1" dirty="0" err="1"/>
              <a:t>juurde</a:t>
            </a:r>
            <a:r>
              <a:rPr lang="en-US" altLang="et-EE" i="1" dirty="0"/>
              <a:t> 				</a:t>
            </a:r>
            <a:r>
              <a:rPr lang="en-US" altLang="et-EE" i="1" dirty="0" err="1"/>
              <a:t>tagasi</a:t>
            </a:r>
            <a:r>
              <a:rPr lang="en-US" altLang="et-EE" i="1" dirty="0"/>
              <a:t>...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altLang="et-EE" i="1" dirty="0"/>
              <a:t>       - Ma </a:t>
            </a:r>
            <a:r>
              <a:rPr lang="en-US" altLang="et-EE" i="1" dirty="0" err="1"/>
              <a:t>aimasin</a:t>
            </a:r>
            <a:r>
              <a:rPr lang="en-US" altLang="et-EE" i="1" dirty="0"/>
              <a:t> juba </a:t>
            </a:r>
            <a:r>
              <a:rPr lang="en-US" altLang="et-EE" i="1" dirty="0" err="1"/>
              <a:t>ette</a:t>
            </a:r>
            <a:r>
              <a:rPr lang="en-US" altLang="et-EE" i="1" dirty="0"/>
              <a:t>, et....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altLang="et-EE" dirty="0"/>
              <a:t>       - 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altLang="et-EE" dirty="0"/>
              <a:t>       -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24912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ÜLEKÜSIMINE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t-EE" altLang="et-EE" dirty="0"/>
              <a:t>Üle küsides püüab kuulaja võimalikult täpselt kuuldut üle korrata. Järelikult peaks ümbersõnastamisele eelnema otsene enesekehtestamise jutu katkestamiseks, sest “jahmatavalt“ kuuldu vajab kohest </a:t>
            </a:r>
            <a:r>
              <a:rPr lang="et-EE" altLang="et-EE" dirty="0" err="1"/>
              <a:t>sõna-sõnalist</a:t>
            </a:r>
            <a:r>
              <a:rPr lang="et-EE" altLang="et-EE" dirty="0"/>
              <a:t> tagasipeegeldust. Mida emotsionaalsemalt sa seda teed, seda vahetum on tagajärg...    Näit: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t-EE" altLang="et-EE" dirty="0"/>
              <a:t>      - </a:t>
            </a:r>
            <a:r>
              <a:rPr lang="et-EE" altLang="et-EE" i="1" dirty="0"/>
              <a:t>Vabandage, kas te ütlesite nii? </a:t>
            </a:r>
            <a:r>
              <a:rPr lang="et-EE" altLang="et-EE" dirty="0"/>
              <a:t>+ </a:t>
            </a:r>
            <a:r>
              <a:rPr lang="et-EE" altLang="et-EE" b="1" dirty="0"/>
              <a:t>kuuldu sõna-                   sõnaline lahti mõtestamine.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t-EE" altLang="et-EE" dirty="0"/>
              <a:t>      - 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43600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ÜMBERSÕNASTAMINE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t-EE" altLang="et-EE" dirty="0" err="1"/>
              <a:t>Ümbersõnastades</a:t>
            </a:r>
            <a:r>
              <a:rPr lang="et-EE" altLang="et-EE" dirty="0"/>
              <a:t> pakub kuulaja oma tõlgenduse. Sellele võib, aga ei pruugi eelneda otsene enesekehtestamine jutu katkestamisega. Näit: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t-EE" altLang="et-EE" dirty="0"/>
              <a:t>      -</a:t>
            </a:r>
            <a:r>
              <a:rPr lang="et-EE" altLang="et-EE" i="1" dirty="0"/>
              <a:t> Vabanda, kas ma sain teist õigesti aru?</a:t>
            </a:r>
            <a:r>
              <a:rPr lang="et-EE" altLang="et-EE" dirty="0"/>
              <a:t>  +</a:t>
            </a:r>
            <a:r>
              <a:rPr lang="et-EE" altLang="et-EE" b="1" dirty="0"/>
              <a:t> kuuldu         oma sõnadega lahti mõtestamine.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t-EE" altLang="et-EE" dirty="0"/>
              <a:t>     -  </a:t>
            </a:r>
            <a:r>
              <a:rPr lang="et-EE" altLang="et-EE" i="1" dirty="0"/>
              <a:t>Te väidate, et...</a:t>
            </a:r>
            <a:r>
              <a:rPr lang="et-EE" altLang="et-EE" dirty="0"/>
              <a:t>+ </a:t>
            </a:r>
            <a:r>
              <a:rPr lang="et-EE" altLang="et-EE" b="1" dirty="0"/>
              <a:t> kuuldu  oma sõnadega lahti             mõtestamine.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33594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TUNNETE PEEGELDAMINE EHK EMPAATILINE ENESEKEHTESTAMINE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1038" indent="-681038">
              <a:buFont typeface="Times New Roman" panose="02020603050405020304" pitchFamily="18" charset="0"/>
              <a:buChar char="•"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t-EE" altLang="et-EE" dirty="0"/>
              <a:t>Näit: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t-EE" altLang="et-EE" dirty="0"/>
              <a:t>      - </a:t>
            </a:r>
            <a:r>
              <a:rPr lang="et-EE" altLang="et-EE" i="1" dirty="0"/>
              <a:t>Vabandage, sain haiget... 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t-EE" altLang="et-EE" i="1" dirty="0"/>
              <a:t>      - Vabandage, see fakt ehmatas mind...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t-EE" altLang="et-EE" i="1" dirty="0"/>
              <a:t>      - Vabandage, ma tunnen ennast ebamugavalt...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t-EE" altLang="et-EE" i="1" dirty="0"/>
              <a:t>      - Vabandage, mul on teist lihtsalt kahju...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t-EE" altLang="et-EE" i="1" dirty="0"/>
              <a:t>      - Avaldan kaastunnet!...  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05061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KONFIDENTSIAALSUS</a:t>
            </a:r>
          </a:p>
        </p:txBody>
      </p:sp>
      <p:sp>
        <p:nvSpPr>
          <p:cNvPr id="5" name="Teksti kohatäid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139550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LOLLITAMINE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t-EE" altLang="et-EE" b="1" dirty="0"/>
              <a:t> “</a:t>
            </a:r>
            <a:r>
              <a:rPr lang="en-US" altLang="et-EE" b="1" dirty="0">
                <a:latin typeface="Times New Roman" panose="02020603050405020304" pitchFamily="18" charset="0"/>
              </a:rPr>
              <a:t>LOLLITAMINE”-</a:t>
            </a:r>
            <a:r>
              <a:rPr lang="en-US" altLang="et-EE" b="1" dirty="0"/>
              <a:t>   </a:t>
            </a:r>
            <a:r>
              <a:rPr lang="en-US" altLang="et-EE" dirty="0" err="1"/>
              <a:t>kui</a:t>
            </a:r>
            <a:r>
              <a:rPr lang="en-US" altLang="et-EE" dirty="0"/>
              <a:t> </a:t>
            </a:r>
            <a:r>
              <a:rPr lang="en-US" altLang="et-EE" dirty="0" err="1"/>
              <a:t>keegi</a:t>
            </a:r>
            <a:r>
              <a:rPr lang="en-US" altLang="et-EE" dirty="0"/>
              <a:t> </a:t>
            </a:r>
            <a:r>
              <a:rPr lang="en-US" altLang="et-EE" dirty="0" err="1"/>
              <a:t>karjub</a:t>
            </a:r>
            <a:r>
              <a:rPr lang="en-US" altLang="et-EE" dirty="0"/>
              <a:t> </a:t>
            </a:r>
            <a:r>
              <a:rPr lang="en-US" altLang="et-EE" dirty="0" err="1"/>
              <a:t>või</a:t>
            </a:r>
            <a:r>
              <a:rPr lang="en-US" altLang="et-EE" dirty="0"/>
              <a:t> </a:t>
            </a:r>
            <a:r>
              <a:rPr lang="en-US" altLang="et-EE" dirty="0" err="1"/>
              <a:t>sõimab</a:t>
            </a:r>
            <a:r>
              <a:rPr lang="en-US" altLang="et-EE" dirty="0"/>
              <a:t> </a:t>
            </a:r>
            <a:r>
              <a:rPr lang="en-US" altLang="et-EE" dirty="0" err="1"/>
              <a:t>sind</a:t>
            </a:r>
            <a:r>
              <a:rPr lang="en-US" altLang="et-EE" dirty="0"/>
              <a:t>, </a:t>
            </a:r>
            <a:r>
              <a:rPr lang="en-US" altLang="et-EE" dirty="0" err="1"/>
              <a:t>siis</a:t>
            </a:r>
            <a:r>
              <a:rPr lang="en-US" altLang="et-EE" dirty="0"/>
              <a:t> tee </a:t>
            </a:r>
            <a:r>
              <a:rPr lang="en-US" altLang="et-EE" dirty="0" err="1"/>
              <a:t>nägu</a:t>
            </a:r>
            <a:r>
              <a:rPr lang="en-US" altLang="et-EE" dirty="0"/>
              <a:t> </a:t>
            </a:r>
            <a:r>
              <a:rPr lang="en-US" altLang="et-EE" dirty="0" err="1"/>
              <a:t>nagu</a:t>
            </a:r>
            <a:r>
              <a:rPr lang="en-US" altLang="et-EE" dirty="0"/>
              <a:t> </a:t>
            </a:r>
            <a:r>
              <a:rPr lang="en-US" altLang="et-EE" dirty="0" err="1"/>
              <a:t>ei</a:t>
            </a:r>
            <a:r>
              <a:rPr lang="en-US" altLang="et-EE" dirty="0"/>
              <a:t> </a:t>
            </a:r>
            <a:r>
              <a:rPr lang="en-US" altLang="et-EE" dirty="0" err="1"/>
              <a:t>saaks</a:t>
            </a:r>
            <a:r>
              <a:rPr lang="en-US" altLang="et-EE" dirty="0"/>
              <a:t> </a:t>
            </a:r>
            <a:r>
              <a:rPr lang="en-US" altLang="et-EE" dirty="0" err="1"/>
              <a:t>aru</a:t>
            </a:r>
            <a:r>
              <a:rPr lang="en-US" altLang="et-EE" dirty="0"/>
              <a:t>  (ja </a:t>
            </a:r>
            <a:r>
              <a:rPr lang="en-US" altLang="et-EE" dirty="0" err="1"/>
              <a:t>sageli</a:t>
            </a:r>
            <a:r>
              <a:rPr lang="en-US" altLang="et-EE" dirty="0"/>
              <a:t> </a:t>
            </a:r>
            <a:r>
              <a:rPr lang="en-US" altLang="et-EE" dirty="0" err="1"/>
              <a:t>ju</a:t>
            </a:r>
            <a:r>
              <a:rPr lang="en-US" altLang="et-EE" dirty="0"/>
              <a:t> </a:t>
            </a:r>
            <a:r>
              <a:rPr lang="en-US" altLang="et-EE" dirty="0" err="1"/>
              <a:t>ei</a:t>
            </a:r>
            <a:r>
              <a:rPr lang="en-US" altLang="et-EE" dirty="0"/>
              <a:t> </a:t>
            </a:r>
            <a:r>
              <a:rPr lang="en-US" altLang="et-EE" dirty="0" err="1"/>
              <a:t>saagi</a:t>
            </a:r>
            <a:r>
              <a:rPr lang="en-US" altLang="et-EE" dirty="0"/>
              <a:t> </a:t>
            </a:r>
            <a:r>
              <a:rPr lang="en-US" altLang="et-EE" dirty="0" err="1"/>
              <a:t>kiirest</a:t>
            </a:r>
            <a:r>
              <a:rPr lang="en-US" altLang="et-EE" dirty="0"/>
              <a:t> ja </a:t>
            </a:r>
            <a:r>
              <a:rPr lang="en-US" altLang="et-EE" dirty="0" err="1"/>
              <a:t>närvilisest</a:t>
            </a:r>
            <a:r>
              <a:rPr lang="en-US" altLang="et-EE" dirty="0"/>
              <a:t> </a:t>
            </a:r>
            <a:r>
              <a:rPr lang="en-US" altLang="et-EE" dirty="0" err="1"/>
              <a:t>jutust</a:t>
            </a:r>
            <a:r>
              <a:rPr lang="en-US" altLang="et-EE" dirty="0"/>
              <a:t> </a:t>
            </a:r>
            <a:r>
              <a:rPr lang="en-US" altLang="et-EE" dirty="0" err="1"/>
              <a:t>aru</a:t>
            </a:r>
            <a:r>
              <a:rPr lang="en-US" altLang="et-EE" dirty="0"/>
              <a:t>) ja </a:t>
            </a:r>
            <a:r>
              <a:rPr lang="en-US" altLang="et-EE" dirty="0" err="1"/>
              <a:t>palu</a:t>
            </a:r>
            <a:r>
              <a:rPr lang="en-US" altLang="et-EE" dirty="0"/>
              <a:t> </a:t>
            </a:r>
            <a:r>
              <a:rPr lang="en-US" altLang="et-EE" dirty="0" err="1"/>
              <a:t>viisakalt</a:t>
            </a:r>
            <a:r>
              <a:rPr lang="en-US" altLang="et-EE" dirty="0"/>
              <a:t> </a:t>
            </a:r>
            <a:r>
              <a:rPr lang="en-US" altLang="et-EE" dirty="0" err="1"/>
              <a:t>öeldu</a:t>
            </a:r>
            <a:r>
              <a:rPr lang="en-US" altLang="et-EE" dirty="0"/>
              <a:t> </a:t>
            </a:r>
            <a:r>
              <a:rPr lang="en-US" altLang="et-EE" dirty="0" err="1"/>
              <a:t>üle</a:t>
            </a:r>
            <a:r>
              <a:rPr lang="en-US" altLang="et-EE" dirty="0"/>
              <a:t> </a:t>
            </a:r>
            <a:r>
              <a:rPr lang="en-US" altLang="et-EE" dirty="0" err="1"/>
              <a:t>korrata</a:t>
            </a:r>
            <a:r>
              <a:rPr lang="en-US" altLang="et-EE" dirty="0"/>
              <a:t>. </a:t>
            </a:r>
            <a:endParaRPr lang="et-EE" altLang="et-EE" dirty="0"/>
          </a:p>
          <a:p>
            <a:pPr marL="0" indent="0"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altLang="et-EE" dirty="0" err="1"/>
              <a:t>Näit</a:t>
            </a:r>
            <a:r>
              <a:rPr lang="en-US" altLang="et-EE" dirty="0"/>
              <a:t>.</a:t>
            </a:r>
          </a:p>
          <a:p>
            <a:pPr marL="681038" indent="-681038">
              <a:buClrTx/>
              <a:buFontTx/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altLang="et-EE" dirty="0"/>
              <a:t>       - </a:t>
            </a:r>
            <a:r>
              <a:rPr lang="en-US" altLang="et-EE" i="1" dirty="0" err="1"/>
              <a:t>Vabandust</a:t>
            </a:r>
            <a:r>
              <a:rPr lang="en-US" altLang="et-EE" i="1" dirty="0"/>
              <a:t>, </a:t>
            </a:r>
            <a:r>
              <a:rPr lang="en-US" altLang="et-EE" i="1" dirty="0" err="1"/>
              <a:t>te</a:t>
            </a:r>
            <a:r>
              <a:rPr lang="en-US" altLang="et-EE" i="1" dirty="0"/>
              <a:t> </a:t>
            </a:r>
            <a:r>
              <a:rPr lang="en-US" altLang="et-EE" i="1" dirty="0" err="1"/>
              <a:t>rääkisite</a:t>
            </a:r>
            <a:r>
              <a:rPr lang="en-US" altLang="et-EE" i="1" dirty="0"/>
              <a:t> </a:t>
            </a:r>
            <a:r>
              <a:rPr lang="en-US" altLang="et-EE" i="1" dirty="0" err="1"/>
              <a:t>nii</a:t>
            </a:r>
            <a:r>
              <a:rPr lang="en-US" altLang="et-EE" i="1" dirty="0"/>
              <a:t> </a:t>
            </a:r>
            <a:r>
              <a:rPr lang="en-US" altLang="et-EE" i="1" dirty="0" err="1"/>
              <a:t>kiiresti</a:t>
            </a:r>
            <a:r>
              <a:rPr lang="en-US" altLang="et-EE" i="1" dirty="0"/>
              <a:t>, et ma </a:t>
            </a:r>
            <a:r>
              <a:rPr lang="en-US" altLang="et-EE" i="1" dirty="0" err="1"/>
              <a:t>ei</a:t>
            </a:r>
            <a:r>
              <a:rPr lang="en-US" altLang="et-EE" i="1" dirty="0"/>
              <a:t> </a:t>
            </a:r>
            <a:r>
              <a:rPr lang="en-US" altLang="et-EE" i="1" dirty="0" err="1"/>
              <a:t>saanud</a:t>
            </a:r>
            <a:r>
              <a:rPr lang="et-EE" altLang="et-EE" i="1" dirty="0"/>
              <a:t>  </a:t>
            </a:r>
            <a:r>
              <a:rPr lang="en-US" altLang="et-EE" i="1" dirty="0" err="1"/>
              <a:t>midagi</a:t>
            </a:r>
            <a:r>
              <a:rPr lang="en-US" altLang="et-EE" i="1" dirty="0"/>
              <a:t> </a:t>
            </a:r>
            <a:r>
              <a:rPr lang="en-US" altLang="et-EE" i="1" dirty="0" err="1"/>
              <a:t>aru</a:t>
            </a:r>
            <a:r>
              <a:rPr lang="en-US" altLang="et-EE" dirty="0"/>
              <a:t> (</a:t>
            </a:r>
            <a:r>
              <a:rPr lang="en-US" altLang="et-EE" dirty="0" err="1"/>
              <a:t>kuigi</a:t>
            </a:r>
            <a:r>
              <a:rPr lang="en-US" altLang="et-EE" dirty="0"/>
              <a:t> said </a:t>
            </a:r>
            <a:r>
              <a:rPr lang="en-US" altLang="et-EE" dirty="0" err="1"/>
              <a:t>väga</a:t>
            </a:r>
            <a:r>
              <a:rPr lang="en-US" altLang="et-EE" dirty="0"/>
              <a:t> </a:t>
            </a:r>
            <a:r>
              <a:rPr lang="en-US" altLang="et-EE" dirty="0" err="1"/>
              <a:t>hästi</a:t>
            </a:r>
            <a:r>
              <a:rPr lang="en-US" altLang="et-EE" dirty="0"/>
              <a:t> </a:t>
            </a:r>
            <a:r>
              <a:rPr lang="en-US" altLang="et-EE" dirty="0" err="1"/>
              <a:t>aru</a:t>
            </a:r>
            <a:r>
              <a:rPr lang="en-US" altLang="et-EE" dirty="0"/>
              <a:t>, </a:t>
            </a:r>
            <a:r>
              <a:rPr lang="en-US" altLang="et-EE" dirty="0" err="1"/>
              <a:t>millest</a:t>
            </a:r>
            <a:r>
              <a:rPr lang="en-US" altLang="et-EE" dirty="0"/>
              <a:t> </a:t>
            </a:r>
            <a:r>
              <a:rPr lang="en-US" altLang="et-EE" dirty="0" err="1"/>
              <a:t>jutt</a:t>
            </a:r>
            <a:r>
              <a:rPr lang="en-US" altLang="et-EE" dirty="0"/>
              <a:t>  </a:t>
            </a:r>
            <a:r>
              <a:rPr lang="en-US" altLang="et-EE" dirty="0" err="1"/>
              <a:t>käis</a:t>
            </a:r>
            <a:r>
              <a:rPr lang="en-US" altLang="et-EE" dirty="0"/>
              <a:t>!). </a:t>
            </a:r>
            <a:r>
              <a:rPr lang="en-US" altLang="et-EE" i="1" dirty="0" err="1"/>
              <a:t>Kas</a:t>
            </a:r>
            <a:r>
              <a:rPr lang="en-US" altLang="et-EE" i="1" dirty="0"/>
              <a:t> </a:t>
            </a:r>
            <a:r>
              <a:rPr lang="en-US" altLang="et-EE" i="1" dirty="0" err="1"/>
              <a:t>te</a:t>
            </a:r>
            <a:r>
              <a:rPr lang="en-US" altLang="et-EE" i="1" dirty="0"/>
              <a:t> </a:t>
            </a:r>
            <a:r>
              <a:rPr lang="en-US" altLang="et-EE" i="1" dirty="0" err="1"/>
              <a:t>rahuneksite</a:t>
            </a:r>
            <a:r>
              <a:rPr lang="en-US" altLang="et-EE" i="1" dirty="0"/>
              <a:t> ja </a:t>
            </a:r>
            <a:r>
              <a:rPr lang="en-US" altLang="et-EE" i="1" dirty="0" err="1"/>
              <a:t>saaksite</a:t>
            </a:r>
            <a:r>
              <a:rPr lang="en-US" altLang="et-EE" i="1" dirty="0"/>
              <a:t> </a:t>
            </a:r>
            <a:r>
              <a:rPr lang="en-US" altLang="et-EE" i="1" dirty="0" err="1"/>
              <a:t>seda</a:t>
            </a:r>
            <a:r>
              <a:rPr lang="en-US" altLang="et-EE" i="1" dirty="0"/>
              <a:t> </a:t>
            </a:r>
            <a:r>
              <a:rPr lang="en-US" altLang="et-EE" i="1" dirty="0" err="1"/>
              <a:t>mulle</a:t>
            </a:r>
            <a:r>
              <a:rPr lang="en-US" altLang="et-EE" i="1" dirty="0"/>
              <a:t> </a:t>
            </a:r>
            <a:r>
              <a:rPr lang="en-US" altLang="et-EE" i="1" dirty="0" err="1"/>
              <a:t>aeglasemalt</a:t>
            </a:r>
            <a:r>
              <a:rPr lang="en-US" altLang="et-EE" i="1" dirty="0"/>
              <a:t> </a:t>
            </a:r>
            <a:r>
              <a:rPr lang="en-US" altLang="et-EE" i="1" dirty="0" err="1"/>
              <a:t>korrata</a:t>
            </a:r>
            <a:r>
              <a:rPr lang="en-US" altLang="et-EE" i="1" dirty="0"/>
              <a:t>...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530244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KUIDAS ÖELDA `EI`</a:t>
            </a:r>
          </a:p>
        </p:txBody>
      </p:sp>
      <p:sp>
        <p:nvSpPr>
          <p:cNvPr id="5" name="Teksti kohatäid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15615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181459"/>
            <a:ext cx="8224703" cy="1326380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 b="1"/>
              <a:t>KUIDAS ÖELDA EI</a:t>
            </a:r>
            <a:br>
              <a:rPr lang="et-EE" altLang="et-EE" b="1"/>
            </a:br>
            <a:r>
              <a:rPr lang="et-EE" altLang="et-EE" sz="2359" b="1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Enesekehtestamine algabki  “ei” ütlemisest, mis on omaette kunst ja tehnika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0049" y="1604329"/>
            <a:ext cx="8224703" cy="4988684"/>
          </a:xfrm>
          <a:ln/>
        </p:spPr>
        <p:txBody>
          <a:bodyPr/>
          <a:lstStyle/>
          <a:p>
            <a:pPr marL="610636" indent="-610636">
              <a:lnSpc>
                <a:spcPct val="100000"/>
              </a:lnSpc>
              <a:buFont typeface="Times New Roman" panose="02020603050405020304" pitchFamily="18" charset="0"/>
              <a:buChar char="•"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/>
              <a:t>Tee  esmalt endale selgeks, kas sinu vastus on  EI või JAH ning millest see oleneb.</a:t>
            </a:r>
          </a:p>
          <a:p>
            <a:pPr marL="610636" indent="-610636">
              <a:lnSpc>
                <a:spcPct val="100000"/>
              </a:lnSpc>
              <a:buFont typeface="Times New Roman" panose="02020603050405020304" pitchFamily="18" charset="0"/>
              <a:buChar char="•"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/>
              <a:t>“</a:t>
            </a:r>
            <a:r>
              <a:rPr lang="et-EE" altLang="et-EE" b="1"/>
              <a:t>Ei”  ei tohi mõjuda eemaletõukamisena  ja kõlada agressiivselt.</a:t>
            </a:r>
          </a:p>
          <a:p>
            <a:pPr marL="610636" indent="-610636">
              <a:lnSpc>
                <a:spcPct val="100000"/>
              </a:lnSpc>
              <a:buNone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 b="1"/>
              <a:t>Hirmud:</a:t>
            </a:r>
          </a:p>
          <a:p>
            <a:pPr marL="610636" indent="-610636">
              <a:lnSpc>
                <a:spcPct val="100000"/>
              </a:lnSpc>
              <a:buFont typeface="Times New Roman" panose="02020603050405020304" pitchFamily="18" charset="0"/>
              <a:buChar char="•"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/>
              <a:t>äraseletamatu  ärevustunne</a:t>
            </a:r>
          </a:p>
          <a:p>
            <a:pPr marL="610636" indent="-610636">
              <a:lnSpc>
                <a:spcPct val="100000"/>
              </a:lnSpc>
              <a:buFont typeface="Times New Roman" panose="02020603050405020304" pitchFamily="18" charset="0"/>
              <a:buChar char="•"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/>
              <a:t>endale on äraütlemisega  haiget tehtud</a:t>
            </a:r>
          </a:p>
          <a:p>
            <a:pPr marL="610636" indent="-610636">
              <a:lnSpc>
                <a:spcPct val="100000"/>
              </a:lnSpc>
              <a:buFont typeface="Times New Roman" panose="02020603050405020304" pitchFamily="18" charset="0"/>
              <a:buChar char="•"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/>
              <a:t>järsku kaotan  “kedagi”, “midagi”…</a:t>
            </a:r>
          </a:p>
          <a:p>
            <a:pPr marL="610636" indent="-610636">
              <a:lnSpc>
                <a:spcPct val="100000"/>
              </a:lnSpc>
              <a:buFont typeface="Times New Roman" panose="02020603050405020304" pitchFamily="18" charset="0"/>
              <a:buChar char="•"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/>
              <a:t>võibolla hakatakse ka mulle rohkem ei ütlema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483567" y="5062133"/>
          <a:ext cx="5383285" cy="24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6119640" imgH="1078200" progId="">
                  <p:embed/>
                </p:oleObj>
              </mc:Choice>
              <mc:Fallback>
                <p:oleObj r:id="rId4" imgW="6119640" imgH="1078200" progId="">
                  <p:embed/>
                  <p:pic>
                    <p:nvPicPr>
                      <p:cNvPr id="40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3567" y="5062133"/>
                        <a:ext cx="5383285" cy="2448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043049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/>
          </p:nvPr>
        </p:nvSpPr>
        <p:spPr>
          <a:xfrm>
            <a:off x="2013172" y="-612064"/>
            <a:ext cx="8191580" cy="7468625"/>
          </a:xfrm>
          <a:ln/>
        </p:spPr>
        <p:txBody>
          <a:bodyPr vert="horz" lIns="91440" tIns="25474" rIns="91440" bIns="45720" rtlCol="0" anchor="t">
            <a:normAutofit/>
          </a:bodyPr>
          <a:lstStyle/>
          <a:p>
            <a:pPr marL="613517" indent="-610636">
              <a:lnSpc>
                <a:spcPct val="100000"/>
              </a:lnSpc>
              <a:spcAft>
                <a:spcPts val="1293"/>
              </a:spcAft>
              <a:tabLst>
                <a:tab pos="613517" algn="l"/>
                <a:tab pos="708569" algn="l"/>
                <a:tab pos="1116140" algn="l"/>
                <a:tab pos="1523710" algn="l"/>
                <a:tab pos="1931282" algn="l"/>
                <a:tab pos="2338852" algn="l"/>
                <a:tab pos="2746424" algn="l"/>
                <a:tab pos="3153994" algn="l"/>
                <a:tab pos="3561566" algn="l"/>
                <a:tab pos="3969136" algn="l"/>
                <a:tab pos="4376707" algn="l"/>
                <a:tab pos="4784278" algn="l"/>
                <a:tab pos="5191849" algn="l"/>
                <a:tab pos="5599420" algn="l"/>
                <a:tab pos="6006991" algn="l"/>
                <a:tab pos="6414562" algn="l"/>
                <a:tab pos="6822133" algn="l"/>
                <a:tab pos="7229704" algn="l"/>
                <a:tab pos="7637275" algn="l"/>
                <a:tab pos="8044845" algn="l"/>
                <a:tab pos="8452417" algn="l"/>
              </a:tabLst>
            </a:pPr>
            <a:endParaRPr lang="et-EE" altLang="et-EE" sz="2540" b="1"/>
          </a:p>
          <a:p>
            <a:pPr marL="613517" indent="-610636">
              <a:lnSpc>
                <a:spcPct val="100000"/>
              </a:lnSpc>
              <a:spcAft>
                <a:spcPts val="1293"/>
              </a:spcAft>
              <a:tabLst>
                <a:tab pos="613517" algn="l"/>
                <a:tab pos="708569" algn="l"/>
                <a:tab pos="1116140" algn="l"/>
                <a:tab pos="1523710" algn="l"/>
                <a:tab pos="1931282" algn="l"/>
                <a:tab pos="2338852" algn="l"/>
                <a:tab pos="2746424" algn="l"/>
                <a:tab pos="3153994" algn="l"/>
                <a:tab pos="3561566" algn="l"/>
                <a:tab pos="3969136" algn="l"/>
                <a:tab pos="4376707" algn="l"/>
                <a:tab pos="4784278" algn="l"/>
                <a:tab pos="5191849" algn="l"/>
                <a:tab pos="5599420" algn="l"/>
                <a:tab pos="6006991" algn="l"/>
                <a:tab pos="6414562" algn="l"/>
                <a:tab pos="6822133" algn="l"/>
                <a:tab pos="7229704" algn="l"/>
                <a:tab pos="7637275" algn="l"/>
                <a:tab pos="8044845" algn="l"/>
                <a:tab pos="8452417" algn="l"/>
              </a:tabLst>
            </a:pPr>
            <a:endParaRPr lang="et-EE" altLang="et-EE" sz="2540" b="1"/>
          </a:p>
          <a:p>
            <a:pPr marL="613517" indent="-610636">
              <a:lnSpc>
                <a:spcPct val="100000"/>
              </a:lnSpc>
              <a:spcAft>
                <a:spcPts val="1293"/>
              </a:spcAft>
              <a:buFont typeface="Times New Roman" panose="02020603050405020304" pitchFamily="18" charset="0"/>
              <a:buChar char="•"/>
              <a:tabLst>
                <a:tab pos="613517" algn="l"/>
                <a:tab pos="708569" algn="l"/>
                <a:tab pos="1116140" algn="l"/>
                <a:tab pos="1523710" algn="l"/>
                <a:tab pos="1931282" algn="l"/>
                <a:tab pos="2338852" algn="l"/>
                <a:tab pos="2746424" algn="l"/>
                <a:tab pos="3153994" algn="l"/>
                <a:tab pos="3561566" algn="l"/>
                <a:tab pos="3969136" algn="l"/>
                <a:tab pos="4376707" algn="l"/>
                <a:tab pos="4784278" algn="l"/>
                <a:tab pos="5191849" algn="l"/>
                <a:tab pos="5599420" algn="l"/>
                <a:tab pos="6006991" algn="l"/>
                <a:tab pos="6414562" algn="l"/>
                <a:tab pos="6822133" algn="l"/>
                <a:tab pos="7229704" algn="l"/>
                <a:tab pos="7637275" algn="l"/>
                <a:tab pos="8044845" algn="l"/>
                <a:tab pos="8452417" algn="l"/>
              </a:tabLst>
            </a:pPr>
            <a:r>
              <a:rPr lang="et-EE" altLang="et-EE" sz="2540" b="1"/>
              <a:t>Mida kiiremini “ei”  ütled, seda valutum on protsess</a:t>
            </a:r>
            <a:r>
              <a:rPr lang="et-EE" altLang="et-EE" sz="2540"/>
              <a:t> . Mida kauem lased palujal  palvet põhjendada, seda raskem on pärast keelduda.</a:t>
            </a:r>
          </a:p>
          <a:p>
            <a:pPr marL="613517" indent="-610636">
              <a:lnSpc>
                <a:spcPct val="100000"/>
              </a:lnSpc>
              <a:spcAft>
                <a:spcPts val="1293"/>
              </a:spcAft>
              <a:buFont typeface="Times New Roman" panose="02020603050405020304" pitchFamily="18" charset="0"/>
              <a:buChar char="•"/>
              <a:tabLst>
                <a:tab pos="613517" algn="l"/>
                <a:tab pos="708569" algn="l"/>
                <a:tab pos="1116140" algn="l"/>
                <a:tab pos="1523710" algn="l"/>
                <a:tab pos="1931282" algn="l"/>
                <a:tab pos="2338852" algn="l"/>
                <a:tab pos="2746424" algn="l"/>
                <a:tab pos="3153994" algn="l"/>
                <a:tab pos="3561566" algn="l"/>
                <a:tab pos="3969136" algn="l"/>
                <a:tab pos="4376707" algn="l"/>
                <a:tab pos="4784278" algn="l"/>
                <a:tab pos="5191849" algn="l"/>
                <a:tab pos="5599420" algn="l"/>
                <a:tab pos="6006991" algn="l"/>
                <a:tab pos="6414562" algn="l"/>
                <a:tab pos="6822133" algn="l"/>
                <a:tab pos="7229704" algn="l"/>
                <a:tab pos="7637275" algn="l"/>
                <a:tab pos="8044845" algn="l"/>
                <a:tab pos="8452417" algn="l"/>
              </a:tabLst>
            </a:pPr>
            <a:r>
              <a:rPr lang="et-EE" altLang="et-EE" sz="2540" b="1"/>
              <a:t>Ära jäta kahtlust ja  kõhklust </a:t>
            </a:r>
            <a:r>
              <a:rPr lang="et-EE" altLang="et-EE" sz="2540"/>
              <a:t> -  äraütlemine peab olema selge ja üheselt mõistetav.</a:t>
            </a:r>
          </a:p>
          <a:p>
            <a:pPr marL="613517" indent="-610636">
              <a:lnSpc>
                <a:spcPct val="100000"/>
              </a:lnSpc>
              <a:spcAft>
                <a:spcPts val="1293"/>
              </a:spcAft>
              <a:buFont typeface="Times New Roman" panose="02020603050405020304" pitchFamily="18" charset="0"/>
              <a:buChar char="•"/>
              <a:tabLst>
                <a:tab pos="613517" algn="l"/>
                <a:tab pos="708569" algn="l"/>
                <a:tab pos="1116140" algn="l"/>
                <a:tab pos="1523710" algn="l"/>
                <a:tab pos="1931282" algn="l"/>
                <a:tab pos="2338852" algn="l"/>
                <a:tab pos="2746424" algn="l"/>
                <a:tab pos="3153994" algn="l"/>
                <a:tab pos="3561566" algn="l"/>
                <a:tab pos="3969136" algn="l"/>
                <a:tab pos="4376707" algn="l"/>
                <a:tab pos="4784278" algn="l"/>
                <a:tab pos="5191849" algn="l"/>
                <a:tab pos="5599420" algn="l"/>
                <a:tab pos="6006991" algn="l"/>
                <a:tab pos="6414562" algn="l"/>
                <a:tab pos="6822133" algn="l"/>
                <a:tab pos="7229704" algn="l"/>
                <a:tab pos="7637275" algn="l"/>
                <a:tab pos="8044845" algn="l"/>
                <a:tab pos="8452417" algn="l"/>
              </a:tabLst>
            </a:pPr>
            <a:r>
              <a:rPr lang="et-EE" altLang="et-EE" sz="2540" b="1"/>
              <a:t>Kehakeel peab olema vastavuses  verbaalse  “eitusega”</a:t>
            </a:r>
            <a:r>
              <a:rPr lang="et-EE" altLang="et-EE" sz="2540"/>
              <a:t> .</a:t>
            </a:r>
          </a:p>
          <a:p>
            <a:pPr marL="613517" indent="-610636">
              <a:lnSpc>
                <a:spcPct val="100000"/>
              </a:lnSpc>
              <a:spcAft>
                <a:spcPts val="1293"/>
              </a:spcAft>
              <a:buFont typeface="Times New Roman" panose="02020603050405020304" pitchFamily="18" charset="0"/>
              <a:buChar char="•"/>
              <a:tabLst>
                <a:tab pos="613517" algn="l"/>
                <a:tab pos="708569" algn="l"/>
                <a:tab pos="1116140" algn="l"/>
                <a:tab pos="1523710" algn="l"/>
                <a:tab pos="1931282" algn="l"/>
                <a:tab pos="2338852" algn="l"/>
                <a:tab pos="2746424" algn="l"/>
                <a:tab pos="3153994" algn="l"/>
                <a:tab pos="3561566" algn="l"/>
                <a:tab pos="3969136" algn="l"/>
                <a:tab pos="4376707" algn="l"/>
                <a:tab pos="4784278" algn="l"/>
                <a:tab pos="5191849" algn="l"/>
                <a:tab pos="5599420" algn="l"/>
                <a:tab pos="6006991" algn="l"/>
                <a:tab pos="6414562" algn="l"/>
                <a:tab pos="6822133" algn="l"/>
                <a:tab pos="7229704" algn="l"/>
                <a:tab pos="7637275" algn="l"/>
                <a:tab pos="8044845" algn="l"/>
                <a:tab pos="8452417" algn="l"/>
              </a:tabLst>
            </a:pPr>
            <a:r>
              <a:rPr lang="et-EE" altLang="et-EE" sz="2540" b="1"/>
              <a:t>Põhjenda oma äraütlemist lühidalt</a:t>
            </a:r>
            <a:r>
              <a:rPr lang="et-EE" altLang="et-EE" sz="2540"/>
              <a:t> ja ilma erilise õigustuse-põhjenduseta.</a:t>
            </a:r>
          </a:p>
          <a:p>
            <a:pPr marL="613517" indent="-610636">
              <a:lnSpc>
                <a:spcPct val="100000"/>
              </a:lnSpc>
              <a:spcAft>
                <a:spcPts val="1293"/>
              </a:spcAft>
              <a:buFont typeface="Times New Roman" panose="02020603050405020304" pitchFamily="18" charset="0"/>
              <a:buChar char="•"/>
              <a:tabLst>
                <a:tab pos="613517" algn="l"/>
                <a:tab pos="708569" algn="l"/>
                <a:tab pos="1116140" algn="l"/>
                <a:tab pos="1523710" algn="l"/>
                <a:tab pos="1931282" algn="l"/>
                <a:tab pos="2338852" algn="l"/>
                <a:tab pos="2746424" algn="l"/>
                <a:tab pos="3153994" algn="l"/>
                <a:tab pos="3561566" algn="l"/>
                <a:tab pos="3969136" algn="l"/>
                <a:tab pos="4376707" algn="l"/>
                <a:tab pos="4784278" algn="l"/>
                <a:tab pos="5191849" algn="l"/>
                <a:tab pos="5599420" algn="l"/>
                <a:tab pos="6006991" algn="l"/>
                <a:tab pos="6414562" algn="l"/>
                <a:tab pos="6822133" algn="l"/>
                <a:tab pos="7229704" algn="l"/>
                <a:tab pos="7637275" algn="l"/>
                <a:tab pos="8044845" algn="l"/>
                <a:tab pos="8452417" algn="l"/>
              </a:tabLst>
            </a:pPr>
            <a:r>
              <a:rPr lang="et-EE" altLang="et-EE" sz="2540" b="1"/>
              <a:t>Igal inimesel on õigus peegeldada tagasi oma tundeid. </a:t>
            </a:r>
            <a:r>
              <a:rPr lang="et-EE" altLang="et-EE" sz="2540"/>
              <a:t> Anna abipalujale teada kuidas nõustumine kahjustaks sinu enese huve.</a:t>
            </a:r>
          </a:p>
          <a:p>
            <a:pPr marL="613517" indent="-610636">
              <a:lnSpc>
                <a:spcPct val="100000"/>
              </a:lnSpc>
              <a:spcAft>
                <a:spcPts val="1293"/>
              </a:spcAft>
              <a:buFont typeface="Times New Roman" panose="02020603050405020304" pitchFamily="18" charset="0"/>
              <a:buChar char="•"/>
              <a:tabLst>
                <a:tab pos="613517" algn="l"/>
                <a:tab pos="708569" algn="l"/>
                <a:tab pos="1116140" algn="l"/>
                <a:tab pos="1523710" algn="l"/>
                <a:tab pos="1931282" algn="l"/>
                <a:tab pos="2338852" algn="l"/>
                <a:tab pos="2746424" algn="l"/>
                <a:tab pos="3153994" algn="l"/>
                <a:tab pos="3561566" algn="l"/>
                <a:tab pos="3969136" algn="l"/>
                <a:tab pos="4376707" algn="l"/>
                <a:tab pos="4784278" algn="l"/>
                <a:tab pos="5191849" algn="l"/>
                <a:tab pos="5599420" algn="l"/>
                <a:tab pos="6006991" algn="l"/>
                <a:tab pos="6414562" algn="l"/>
                <a:tab pos="6822133" algn="l"/>
                <a:tab pos="7229704" algn="l"/>
                <a:tab pos="7637275" algn="l"/>
                <a:tab pos="8044845" algn="l"/>
                <a:tab pos="8452417" algn="l"/>
              </a:tabLst>
            </a:pPr>
            <a:r>
              <a:rPr lang="et-EE" altLang="et-EE" sz="2540" b="1"/>
              <a:t>Piiritle oma eitus ja lõpeta  “lunimine”</a:t>
            </a:r>
            <a:r>
              <a:rPr lang="et-EE" altLang="et-EE" sz="2540"/>
              <a:t>.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468794" y="1265894"/>
            <a:ext cx="1095956" cy="437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t-EE" sz="1633"/>
          </a:p>
        </p:txBody>
      </p:sp>
    </p:spTree>
    <p:extLst>
      <p:ext uri="{BB962C8B-B14F-4D97-AF65-F5344CB8AC3E}">
        <p14:creationId xmlns:p14="http://schemas.microsoft.com/office/powerpoint/2010/main" val="185076990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86" y="247707"/>
            <a:ext cx="8224704" cy="1058512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US" altLang="et-EE" sz="2903" b="1"/>
              <a:t>“EI”  ÜTLEMISE KEHTESTAVAD STRATEEGIAD (1):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0049" y="1604329"/>
            <a:ext cx="8224703" cy="4491832"/>
          </a:xfrm>
          <a:ln/>
        </p:spPr>
        <p:txBody>
          <a:bodyPr/>
          <a:lstStyle/>
          <a:p>
            <a:pPr marL="610636" indent="-610636">
              <a:lnSpc>
                <a:spcPct val="100000"/>
              </a:lnSpc>
              <a:buFont typeface="Times New Roman" panose="02020603050405020304" pitchFamily="18" charset="0"/>
              <a:buChar char="•"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 sz="2540" b="1"/>
              <a:t>KAHETSEV EI </a:t>
            </a:r>
            <a:r>
              <a:rPr lang="et-EE" altLang="et-EE" sz="2540"/>
              <a:t>( Sooviksin küll, kuid kuidagi ei saa…)</a:t>
            </a:r>
          </a:p>
          <a:p>
            <a:pPr marL="610636" indent="-610636">
              <a:lnSpc>
                <a:spcPct val="100000"/>
              </a:lnSpc>
              <a:buFont typeface="Times New Roman" panose="02020603050405020304" pitchFamily="18" charset="0"/>
              <a:buChar char="•"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 sz="2540" b="1"/>
              <a:t>NÕUSTUV  EI</a:t>
            </a:r>
            <a:r>
              <a:rPr lang="et-EE" altLang="et-EE" sz="2540"/>
              <a:t> (Jah, ma olen küll teiega nõus, aga antud olukorras…)</a:t>
            </a:r>
          </a:p>
          <a:p>
            <a:pPr marL="610636" indent="-610636">
              <a:lnSpc>
                <a:spcPct val="100000"/>
              </a:lnSpc>
              <a:buFont typeface="Times New Roman" panose="02020603050405020304" pitchFamily="18" charset="0"/>
              <a:buChar char="•"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 sz="2540" b="1"/>
              <a:t>OSAVÕTLIK KUULAMINE</a:t>
            </a:r>
            <a:r>
              <a:rPr lang="et-EE" altLang="et-EE" sz="2540"/>
              <a:t>  + EI</a:t>
            </a:r>
          </a:p>
          <a:p>
            <a:pPr marL="610636" indent="-610636">
              <a:lnSpc>
                <a:spcPct val="100000"/>
              </a:lnSpc>
              <a:buFont typeface="Times New Roman" panose="02020603050405020304" pitchFamily="18" charset="0"/>
              <a:buChar char="•"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 sz="2540" b="1"/>
              <a:t>PÕHJENDATUD EI:</a:t>
            </a:r>
          </a:p>
          <a:p>
            <a:pPr marL="610636" indent="-610636">
              <a:lnSpc>
                <a:spcPct val="100000"/>
              </a:lnSpc>
              <a:buNone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 sz="2540" b="1"/>
              <a:t>- </a:t>
            </a:r>
            <a:r>
              <a:rPr lang="et-EE" altLang="et-EE" sz="2540"/>
              <a:t>Miks on  muu tegemine tähtsam…</a:t>
            </a:r>
          </a:p>
          <a:p>
            <a:pPr marL="610636" indent="-610636">
              <a:lnSpc>
                <a:spcPct val="100000"/>
              </a:lnSpc>
              <a:buNone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 sz="2540"/>
              <a:t>- Oled väsinud, haige või lihtsalt halvas tujus... </a:t>
            </a:r>
          </a:p>
          <a:p>
            <a:pPr marL="610636" indent="-610636">
              <a:lnSpc>
                <a:spcPct val="100000"/>
              </a:lnSpc>
              <a:buNone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endParaRPr lang="et-EE" altLang="et-EE" sz="2540"/>
          </a:p>
        </p:txBody>
      </p:sp>
    </p:spTree>
    <p:extLst>
      <p:ext uri="{BB962C8B-B14F-4D97-AF65-F5344CB8AC3E}">
        <p14:creationId xmlns:p14="http://schemas.microsoft.com/office/powerpoint/2010/main" val="1262146600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313954"/>
            <a:ext cx="8224703" cy="1058512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US" altLang="et-EE" sz="2903" b="1"/>
              <a:t>“EI”  ÜTLEMISE KEHTESTAVAD STRATEEGIAD (2):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0049" y="1604329"/>
            <a:ext cx="8224703" cy="4546558"/>
          </a:xfrm>
          <a:ln/>
        </p:spPr>
        <p:txBody>
          <a:bodyPr/>
          <a:lstStyle/>
          <a:p>
            <a:pPr indent="-308199">
              <a:lnSpc>
                <a:spcPct val="100000"/>
              </a:lnSpc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 b="1"/>
              <a:t>EDASILÜKATUD EI</a:t>
            </a:r>
            <a:r>
              <a:rPr lang="et-EE" altLang="et-EE"/>
              <a:t>:</a:t>
            </a:r>
          </a:p>
          <a:p>
            <a:pPr indent="-308199">
              <a:lnSpc>
                <a:spcPct val="100000"/>
              </a:lnSpc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/>
              <a:t>- vaatan oma märkmetest järele ja siis…</a:t>
            </a:r>
          </a:p>
          <a:p>
            <a:pPr indent="-308199">
              <a:lnSpc>
                <a:spcPct val="100000"/>
              </a:lnSpc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/>
              <a:t>- pean kellegiga  nõu ja siis…</a:t>
            </a:r>
          </a:p>
          <a:p>
            <a:pPr indent="-308199">
              <a:lnSpc>
                <a:spcPct val="100000"/>
              </a:lnSpc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/>
              <a:t>- mõtlen veidi järele ja siis  helistan…</a:t>
            </a:r>
          </a:p>
          <a:p>
            <a:pPr indent="-308199">
              <a:lnSpc>
                <a:spcPct val="100000"/>
              </a:lnSpc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/>
              <a:t>- vajan täiendavaid selgitusi…</a:t>
            </a:r>
          </a:p>
          <a:p>
            <a:pPr indent="-308199">
              <a:lnSpc>
                <a:spcPct val="100000"/>
              </a:lnSpc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t-EE" altLang="et-EE"/>
              <a:t>- vajan aega olukorra kontrolliks, täpsustamiseks…</a:t>
            </a:r>
          </a:p>
          <a:p>
            <a:pPr indent="-308199">
              <a:lnSpc>
                <a:spcPct val="100000"/>
              </a:lnSpc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52036656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313954"/>
            <a:ext cx="8224703" cy="1058512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US" altLang="et-EE" sz="2903" b="1"/>
              <a:t>“EI”  ÜTLEMISE KEHTESTAVAD STRATEEGIAD (3):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0049" y="1604329"/>
            <a:ext cx="8224703" cy="5207587"/>
          </a:xfrm>
          <a:ln/>
        </p:spPr>
        <p:txBody>
          <a:bodyPr/>
          <a:lstStyle/>
          <a:p>
            <a:pPr marL="610636" indent="-610636">
              <a:lnSpc>
                <a:spcPct val="100000"/>
              </a:lnSpc>
              <a:buFont typeface="Times New Roman" panose="02020603050405020304" pitchFamily="18" charset="0"/>
              <a:buChar char="•"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 sz="2540" b="1"/>
              <a:t>PÕHIMÕTTELINE EI:</a:t>
            </a:r>
          </a:p>
          <a:p>
            <a:pPr marL="610636" indent="-610636">
              <a:lnSpc>
                <a:spcPct val="100000"/>
              </a:lnSpc>
              <a:buNone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 sz="2540"/>
              <a:t> - ei laena raha või raamatuid</a:t>
            </a:r>
          </a:p>
          <a:p>
            <a:pPr marL="610636" indent="-610636">
              <a:lnSpc>
                <a:spcPct val="100000"/>
              </a:lnSpc>
              <a:buNone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 sz="2540"/>
              <a:t> - ei söö teatud toitu</a:t>
            </a:r>
          </a:p>
          <a:p>
            <a:pPr marL="610636" indent="-610636">
              <a:lnSpc>
                <a:spcPct val="100000"/>
              </a:lnSpc>
              <a:buNone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 sz="2540"/>
              <a:t> - ei tarbi alkoholi</a:t>
            </a:r>
          </a:p>
          <a:p>
            <a:pPr marL="610636" indent="-610636">
              <a:lnSpc>
                <a:spcPct val="100000"/>
              </a:lnSpc>
              <a:buNone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 sz="2540"/>
              <a:t> - ei usu Jumalat jne.</a:t>
            </a:r>
          </a:p>
          <a:p>
            <a:pPr marL="610636" indent="-610636">
              <a:lnSpc>
                <a:spcPct val="100000"/>
              </a:lnSpc>
              <a:buNone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endParaRPr lang="et-EE" altLang="et-EE" sz="2540"/>
          </a:p>
          <a:p>
            <a:pPr marL="610636" indent="-610636">
              <a:lnSpc>
                <a:spcPct val="100000"/>
              </a:lnSpc>
              <a:buFont typeface="Times New Roman" panose="02020603050405020304" pitchFamily="18" charset="0"/>
              <a:buChar char="•"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 sz="2540" b="1"/>
              <a:t>ABSOLUUTNE EI</a:t>
            </a:r>
            <a:r>
              <a:rPr lang="et-EE" altLang="et-EE" sz="2540"/>
              <a:t>, mille tingib tüütu pealekäimine.</a:t>
            </a:r>
          </a:p>
          <a:p>
            <a:pPr marL="610636" indent="-610636">
              <a:lnSpc>
                <a:spcPct val="100000"/>
              </a:lnSpc>
              <a:buNone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 sz="2540"/>
              <a:t> </a:t>
            </a:r>
          </a:p>
          <a:p>
            <a:pPr marL="610636" indent="-610636">
              <a:lnSpc>
                <a:spcPct val="100000"/>
              </a:lnSpc>
              <a:buFont typeface="Times New Roman" panose="02020603050405020304" pitchFamily="18" charset="0"/>
              <a:buChar char="•"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et-EE" altLang="et-EE" sz="2540"/>
              <a:t>“</a:t>
            </a:r>
            <a:r>
              <a:rPr lang="en-US" altLang="et-EE" sz="2540" b="1"/>
              <a:t>KATKINE PLAAT” ehk eituse korduv rõhutamine.</a:t>
            </a:r>
          </a:p>
        </p:txBody>
      </p:sp>
    </p:spTree>
    <p:extLst>
      <p:ext uri="{BB962C8B-B14F-4D97-AF65-F5344CB8AC3E}">
        <p14:creationId xmlns:p14="http://schemas.microsoft.com/office/powerpoint/2010/main" val="150968219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TÄNUD!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72652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Konfidentsiaalsusega seotud mõisted</a:t>
            </a:r>
            <a:r>
              <a:rPr lang="et-EE" dirty="0"/>
              <a:t>:</a:t>
            </a:r>
          </a:p>
        </p:txBody>
      </p:sp>
      <p:sp>
        <p:nvSpPr>
          <p:cNvPr id="5" name="Sisu kohatäide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Salajane usalduslikkus.</a:t>
            </a:r>
          </a:p>
          <a:p>
            <a:r>
              <a:rPr lang="et-EE" dirty="0"/>
              <a:t>Põhimõte, et andmetele on ligipääs vaid volitatud isikutel ja protsessidel.</a:t>
            </a:r>
          </a:p>
          <a:p>
            <a:r>
              <a:rPr lang="et-EE" dirty="0"/>
              <a:t>Informatsiooni seisund, mille korral juurdepääsu sellele saavad ainult need subjektid, kellel on selleks õigused</a:t>
            </a:r>
          </a:p>
          <a:p>
            <a:r>
              <a:rPr lang="et-EE" dirty="0"/>
              <a:t>Veendumus, et andmeid pole volitusteta muudetud ja et tehtud muudatused on dokumenteeritud.</a:t>
            </a:r>
          </a:p>
          <a:p>
            <a:r>
              <a:rPr lang="et-EE" b="1" dirty="0"/>
              <a:t>Andmeturve</a:t>
            </a:r>
            <a:r>
              <a:rPr lang="et-EE" dirty="0"/>
              <a:t> – informatsiooni ja toetusinfrastruktuuri turvalisus juhuslike või ettekavatsetud looduslikest või tehislikest mõjudest, mis saavad kahjustada infosubjektide relatsioone.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04625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KONFIDENTSIAALSUS JA EETIKA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46943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u kohatäide 4"/>
          <p:cNvSpPr>
            <a:spLocks noGrp="1"/>
          </p:cNvSpPr>
          <p:nvPr>
            <p:ph idx="1"/>
          </p:nvPr>
        </p:nvSpPr>
        <p:spPr>
          <a:xfrm>
            <a:off x="838200" y="993913"/>
            <a:ext cx="10515600" cy="5183050"/>
          </a:xfrm>
        </p:spPr>
        <p:txBody>
          <a:bodyPr/>
          <a:lstStyle/>
          <a:p>
            <a:r>
              <a:rPr lang="et-EE" dirty="0" err="1"/>
              <a:t>Medtöötaja</a:t>
            </a:r>
            <a:r>
              <a:rPr lang="et-EE" dirty="0"/>
              <a:t> </a:t>
            </a:r>
            <a:r>
              <a:rPr lang="et-EE" dirty="0"/>
              <a:t>praktikuna seisab hea indiviidi vaimse ja hingelise heaolu eest antud ühiskonnas.</a:t>
            </a:r>
          </a:p>
          <a:p>
            <a:r>
              <a:rPr lang="et-EE" b="1" dirty="0" err="1"/>
              <a:t>Medtöötaja</a:t>
            </a:r>
            <a:r>
              <a:rPr lang="et-EE" b="1" dirty="0"/>
              <a:t> on ühiskonna teenistuses sedavõrd, kuivõrd ühiskond seisab hea indiviidi heaolu eest</a:t>
            </a:r>
            <a:r>
              <a:rPr lang="et-EE" dirty="0"/>
              <a:t>.</a:t>
            </a:r>
          </a:p>
          <a:p>
            <a:r>
              <a:rPr lang="et-EE" dirty="0" err="1"/>
              <a:t>Medtöötaja</a:t>
            </a:r>
            <a:r>
              <a:rPr lang="et-EE" dirty="0"/>
              <a:t> ei tee midagi, mis lõppkokkuvõttes võiks indiviidi kahjustada, olenemata võimalikest majanduslikest, ideoloogilistest või poliitilistest õigustustest.</a:t>
            </a:r>
          </a:p>
          <a:p>
            <a:r>
              <a:rPr lang="et-EE" b="1" dirty="0" err="1"/>
              <a:t>Medtöötaja</a:t>
            </a:r>
            <a:r>
              <a:rPr lang="et-EE" b="1" dirty="0"/>
              <a:t> </a:t>
            </a:r>
            <a:r>
              <a:rPr lang="fi-FI" b="1" dirty="0" err="1"/>
              <a:t>lähtub</a:t>
            </a:r>
            <a:r>
              <a:rPr lang="fi-FI" b="1" dirty="0"/>
              <a:t> oma </a:t>
            </a:r>
            <a:r>
              <a:rPr lang="fi-FI" b="1" dirty="0" err="1"/>
              <a:t>tegevuses</a:t>
            </a:r>
            <a:r>
              <a:rPr lang="fi-FI" b="1" dirty="0"/>
              <a:t> oma </a:t>
            </a:r>
            <a:r>
              <a:rPr lang="fi-FI" b="1" dirty="0" err="1"/>
              <a:t>kompetentsuse</a:t>
            </a:r>
            <a:r>
              <a:rPr lang="fi-FI" b="1" dirty="0"/>
              <a:t> </a:t>
            </a:r>
            <a:r>
              <a:rPr lang="fi-FI" b="1" dirty="0" err="1"/>
              <a:t>piiridest</a:t>
            </a:r>
            <a:r>
              <a:rPr lang="fi-FI" b="1" dirty="0"/>
              <a:t>. </a:t>
            </a:r>
            <a:r>
              <a:rPr lang="fi-FI" b="1" dirty="0" err="1"/>
              <a:t>Ta</a:t>
            </a:r>
            <a:r>
              <a:rPr lang="fi-FI" b="1" dirty="0"/>
              <a:t> ei </a:t>
            </a:r>
            <a:r>
              <a:rPr lang="fi-FI" b="1" dirty="0" err="1"/>
              <a:t>loo</a:t>
            </a:r>
            <a:r>
              <a:rPr lang="fi-FI" b="1" dirty="0"/>
              <a:t> </a:t>
            </a:r>
            <a:r>
              <a:rPr lang="fi-FI" b="1" dirty="0" err="1"/>
              <a:t>ootusi</a:t>
            </a:r>
            <a:r>
              <a:rPr lang="fi-FI" b="1" dirty="0"/>
              <a:t>, </a:t>
            </a:r>
            <a:r>
              <a:rPr lang="fi-FI" b="1" dirty="0" err="1"/>
              <a:t>mida</a:t>
            </a:r>
            <a:r>
              <a:rPr lang="fi-FI" b="1" dirty="0"/>
              <a:t> </a:t>
            </a:r>
            <a:r>
              <a:rPr lang="fi-FI" b="1" dirty="0" err="1"/>
              <a:t>ta</a:t>
            </a:r>
            <a:r>
              <a:rPr lang="fi-FI" b="1" dirty="0"/>
              <a:t> ei </a:t>
            </a:r>
            <a:r>
              <a:rPr lang="fi-FI" b="1" dirty="0" err="1"/>
              <a:t>suuda</a:t>
            </a:r>
            <a:r>
              <a:rPr lang="fi-FI" b="1" dirty="0"/>
              <a:t> </a:t>
            </a:r>
            <a:r>
              <a:rPr lang="fi-FI" b="1" dirty="0" err="1"/>
              <a:t>täita</a:t>
            </a:r>
            <a:r>
              <a:rPr lang="fi-FI" b="1" dirty="0"/>
              <a:t>.</a:t>
            </a:r>
            <a:endParaRPr lang="et-EE" b="1" dirty="0"/>
          </a:p>
          <a:p>
            <a:r>
              <a:rPr lang="et-EE" b="1" dirty="0" err="1"/>
              <a:t>Medtöötaja</a:t>
            </a:r>
            <a:r>
              <a:rPr lang="et-EE" b="1" dirty="0"/>
              <a:t> </a:t>
            </a:r>
            <a:r>
              <a:rPr lang="fi-FI" b="1" dirty="0"/>
              <a:t>ei </a:t>
            </a:r>
            <a:r>
              <a:rPr lang="fi-FI" b="1" dirty="0" err="1"/>
              <a:t>soodusta</a:t>
            </a:r>
            <a:r>
              <a:rPr lang="fi-FI" b="1" dirty="0"/>
              <a:t> </a:t>
            </a:r>
            <a:r>
              <a:rPr lang="fi-FI" b="1" dirty="0" err="1"/>
              <a:t>pettekujutluste</a:t>
            </a:r>
            <a:r>
              <a:rPr lang="fi-FI" b="1" dirty="0"/>
              <a:t>, </a:t>
            </a:r>
            <a:r>
              <a:rPr lang="fi-FI" b="1" dirty="0" err="1"/>
              <a:t>illusioonide</a:t>
            </a:r>
            <a:r>
              <a:rPr lang="fi-FI" b="1" dirty="0"/>
              <a:t>, </a:t>
            </a:r>
            <a:r>
              <a:rPr lang="fi-FI" b="1" dirty="0" err="1"/>
              <a:t>väärarvamuste</a:t>
            </a:r>
            <a:r>
              <a:rPr lang="fi-FI" b="1" dirty="0"/>
              <a:t> </a:t>
            </a:r>
            <a:r>
              <a:rPr lang="fi-FI" b="1" dirty="0" err="1"/>
              <a:t>teket</a:t>
            </a:r>
            <a:r>
              <a:rPr lang="fi-FI" b="1" dirty="0"/>
              <a:t> </a:t>
            </a:r>
            <a:r>
              <a:rPr lang="fi-FI" b="1" dirty="0" err="1"/>
              <a:t>ega</a:t>
            </a:r>
            <a:r>
              <a:rPr lang="fi-FI" b="1" dirty="0"/>
              <a:t> </a:t>
            </a:r>
            <a:r>
              <a:rPr lang="fi-FI" b="1" dirty="0" err="1"/>
              <a:t>levikut</a:t>
            </a:r>
            <a:r>
              <a:rPr lang="fi-FI" b="1" dirty="0"/>
              <a:t>.</a:t>
            </a:r>
            <a:endParaRPr lang="et-EE" b="1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1896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808383"/>
            <a:ext cx="10515600" cy="5368580"/>
          </a:xfrm>
        </p:spPr>
        <p:txBody>
          <a:bodyPr/>
          <a:lstStyle/>
          <a:p>
            <a:r>
              <a:rPr lang="et-EE" dirty="0" err="1"/>
              <a:t>Medtöötaja</a:t>
            </a:r>
            <a:r>
              <a:rPr lang="et-EE" dirty="0"/>
              <a:t> </a:t>
            </a:r>
            <a:r>
              <a:rPr lang="fi-FI" dirty="0"/>
              <a:t>ei </a:t>
            </a:r>
            <a:r>
              <a:rPr lang="fi-FI" dirty="0" err="1"/>
              <a:t>kasuta</a:t>
            </a:r>
            <a:r>
              <a:rPr lang="fi-FI" dirty="0"/>
              <a:t> oma </a:t>
            </a:r>
            <a:r>
              <a:rPr lang="fi-FI" dirty="0" err="1"/>
              <a:t>töös</a:t>
            </a:r>
            <a:r>
              <a:rPr lang="fi-FI" dirty="0"/>
              <a:t> </a:t>
            </a:r>
            <a:r>
              <a:rPr lang="fi-FI" dirty="0" err="1"/>
              <a:t>kontrollimata</a:t>
            </a:r>
            <a:r>
              <a:rPr lang="fi-FI" dirty="0"/>
              <a:t> ja </a:t>
            </a:r>
            <a:r>
              <a:rPr lang="fi-FI" dirty="0" err="1"/>
              <a:t>teaduslikult</a:t>
            </a:r>
            <a:r>
              <a:rPr lang="fi-FI" dirty="0"/>
              <a:t> </a:t>
            </a:r>
            <a:r>
              <a:rPr lang="fi-FI" dirty="0" err="1"/>
              <a:t>põhjendamata</a:t>
            </a:r>
            <a:r>
              <a:rPr lang="fi-FI" dirty="0"/>
              <a:t> </a:t>
            </a:r>
            <a:r>
              <a:rPr lang="fi-FI" dirty="0" err="1"/>
              <a:t>töömeetodeid</a:t>
            </a:r>
            <a:r>
              <a:rPr lang="fi-FI" dirty="0"/>
              <a:t> </a:t>
            </a:r>
            <a:r>
              <a:rPr lang="fi-FI" dirty="0" err="1"/>
              <a:t>ega</a:t>
            </a:r>
            <a:r>
              <a:rPr lang="fi-FI" dirty="0"/>
              <a:t> </a:t>
            </a:r>
            <a:r>
              <a:rPr lang="fi-FI" dirty="0" err="1"/>
              <a:t>vahendeid</a:t>
            </a:r>
            <a:r>
              <a:rPr lang="fi-FI" dirty="0"/>
              <a:t>.</a:t>
            </a:r>
            <a:endParaRPr lang="et-EE" dirty="0"/>
          </a:p>
          <a:p>
            <a:r>
              <a:rPr lang="et-EE" dirty="0"/>
              <a:t>Praktikuna ei kahjusta </a:t>
            </a:r>
            <a:r>
              <a:rPr lang="et-EE" dirty="0" err="1"/>
              <a:t>medtöötaja</a:t>
            </a:r>
            <a:r>
              <a:rPr lang="et-EE" dirty="0"/>
              <a:t> ei klienti ega iseennast, s.t. </a:t>
            </a:r>
          </a:p>
          <a:p>
            <a:pPr marL="0" indent="0">
              <a:buNone/>
            </a:pPr>
            <a:r>
              <a:rPr lang="et-EE" dirty="0"/>
              <a:t> - </a:t>
            </a:r>
            <a:r>
              <a:rPr lang="et-EE" b="1" dirty="0"/>
              <a:t>tagab kliendi privaatsuse ja (teda puudutava info) konfidentsiaalsuse</a:t>
            </a:r>
            <a:r>
              <a:rPr lang="et-EE" dirty="0"/>
              <a:t>;</a:t>
            </a:r>
          </a:p>
          <a:p>
            <a:pPr marL="0" indent="0">
              <a:buNone/>
            </a:pPr>
            <a:r>
              <a:rPr lang="et-EE" dirty="0"/>
              <a:t> - </a:t>
            </a:r>
            <a:r>
              <a:rPr lang="et-EE" b="1" dirty="0"/>
              <a:t>tagab iseenda töökõlbulikkuse</a:t>
            </a:r>
            <a:r>
              <a:rPr lang="et-EE" dirty="0"/>
              <a:t>, töötades tegeliku suutlikkuse piirides, pöördudes vajaduse korral professionaalse abi järele või katkestades tegevuse antud vallas.</a:t>
            </a:r>
          </a:p>
          <a:p>
            <a:pPr marL="0" indent="0">
              <a:buNone/>
            </a:pPr>
            <a:r>
              <a:rPr lang="et-EE" b="1" dirty="0"/>
              <a:t>See tähendab, et </a:t>
            </a:r>
            <a:r>
              <a:rPr lang="et-EE" b="1" dirty="0" err="1"/>
              <a:t>medtöötaja</a:t>
            </a:r>
            <a:r>
              <a:rPr lang="et-EE" b="1" dirty="0"/>
              <a:t> kaitseb talle avaldatud isiklikku informatsiooni, dokumenteerib sellest ainult asjakohase ning ei avalda saadud informatsiooni ilma kliendi/patsiendi nõusolekuta</a:t>
            </a:r>
            <a:r>
              <a:rPr lang="et-EE" dirty="0"/>
              <a:t>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55422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622852"/>
            <a:ext cx="10515600" cy="5554111"/>
          </a:xfrm>
        </p:spPr>
        <p:txBody>
          <a:bodyPr/>
          <a:lstStyle/>
          <a:p>
            <a:r>
              <a:rPr lang="et-EE" b="1" dirty="0"/>
              <a:t>Konfidentsiaalsust võib murda ainult seaduses ettenähtud juhtudel</a:t>
            </a:r>
            <a:r>
              <a:rPr lang="et-EE" dirty="0"/>
              <a:t>. Seaduste järgi võib teatud infot avaldada kolmandatele isikutele juhul kui on tekkinud oht kellegi elule või tervisele. Näiteks juhul kui klient/patsient on teatanud soovist ennast tappa või kellelegi teisele tõsiselt viga teha, võib </a:t>
            </a:r>
            <a:r>
              <a:rPr lang="et-EE" dirty="0" err="1"/>
              <a:t>medtöötaja</a:t>
            </a:r>
            <a:r>
              <a:rPr lang="et-EE" dirty="0"/>
              <a:t> võtta ühendust inimese lähedaste või politseiga. Sellisel juhul avaldab </a:t>
            </a:r>
            <a:r>
              <a:rPr lang="et-EE" dirty="0" err="1"/>
              <a:t>medtöötaja</a:t>
            </a:r>
            <a:r>
              <a:rPr lang="et-EE" dirty="0"/>
              <a:t> siiski ainult asjasse puutuvat infot,  mitte abistamise käigus või vestlustel ilmsiks tulnud isikliku elu detaile. </a:t>
            </a:r>
          </a:p>
          <a:p>
            <a:r>
              <a:rPr lang="et-EE" dirty="0"/>
              <a:t>Muudel juhtudel ei avalda </a:t>
            </a:r>
            <a:r>
              <a:rPr lang="et-EE" dirty="0" err="1"/>
              <a:t>medtöötaja</a:t>
            </a:r>
            <a:r>
              <a:rPr lang="et-EE" dirty="0"/>
              <a:t> mitte mingit infot inimese kohta (isegi mitte selle kohta, et temaga kokkupuuteid on), </a:t>
            </a:r>
            <a:r>
              <a:rPr lang="et-EE" b="1" dirty="0"/>
              <a:t>ilma inimese enda nõusolekuta.</a:t>
            </a:r>
            <a:r>
              <a:rPr lang="et-EE" dirty="0"/>
              <a:t> Ei inimese tööandjale, sugulastele, tuttavatele, ega ammugi omaenda </a:t>
            </a:r>
            <a:r>
              <a:rPr lang="et-EE" dirty="0" err="1"/>
              <a:t>tuttvatele</a:t>
            </a:r>
            <a:r>
              <a:rPr lang="et-EE" dirty="0"/>
              <a:t>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22746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KONFIDENTSIAALUSE KARID</a:t>
            </a:r>
          </a:p>
        </p:txBody>
      </p:sp>
      <p:sp>
        <p:nvSpPr>
          <p:cNvPr id="5" name="Teksti kohatäid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88758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u kohatäide 4"/>
          <p:cNvSpPr>
            <a:spLocks noGrp="1"/>
          </p:cNvSpPr>
          <p:nvPr>
            <p:ph idx="1"/>
          </p:nvPr>
        </p:nvSpPr>
        <p:spPr>
          <a:xfrm>
            <a:off x="838200" y="861391"/>
            <a:ext cx="10515600" cy="5315572"/>
          </a:xfrm>
        </p:spPr>
        <p:txBody>
          <a:bodyPr>
            <a:normAutofit fontScale="92500" lnSpcReduction="20000"/>
          </a:bodyPr>
          <a:lstStyle/>
          <a:p>
            <a:r>
              <a:rPr lang="et-EE" b="1" dirty="0"/>
              <a:t>Eestimaal tunnevad kõik kõiki.</a:t>
            </a:r>
          </a:p>
          <a:p>
            <a:r>
              <a:rPr lang="et-EE" dirty="0"/>
              <a:t>Inimene (patsient) kuuleb seda, mida ta tahab kuulda ja näeb seda, mida ta tahab näha, aga see käib ka </a:t>
            </a:r>
            <a:r>
              <a:rPr lang="et-EE" dirty="0" err="1"/>
              <a:t>medtöötaja</a:t>
            </a:r>
            <a:r>
              <a:rPr lang="et-EE" dirty="0"/>
              <a:t> kohta…</a:t>
            </a:r>
          </a:p>
          <a:p>
            <a:r>
              <a:rPr lang="et-EE" dirty="0"/>
              <a:t>Nagu ka muudes elusituatsioonides, ei pruugi iga </a:t>
            </a:r>
            <a:r>
              <a:rPr lang="et-EE" dirty="0" err="1"/>
              <a:t>medtöötajaga</a:t>
            </a:r>
            <a:r>
              <a:rPr lang="et-EE" dirty="0"/>
              <a:t> suhtlemine lihtsalt klappida. </a:t>
            </a:r>
            <a:r>
              <a:rPr lang="et-EE" b="1" dirty="0"/>
              <a:t>Tea, et 30 kliendist kolmele sa lihtsalt ei meeldi ja ei hakkagi meeldima, ja see ei ole sinu süü</a:t>
            </a:r>
            <a:r>
              <a:rPr lang="et-EE" dirty="0"/>
              <a:t>.</a:t>
            </a:r>
          </a:p>
          <a:p>
            <a:r>
              <a:rPr lang="et-EE" dirty="0"/>
              <a:t>Samas peab arvestama, et nagu ka teiste suhete puhul, ei pruugi täielik usaldus kiiresti tekkida, esmalt peab inimest pisut rohkem nägema ja tundma õppima.</a:t>
            </a:r>
          </a:p>
          <a:p>
            <a:r>
              <a:rPr lang="et-EE" dirty="0"/>
              <a:t>Mehed kipuvad pea neli korda rohkem valetama kui naised, seda eriti oma isikliku elu ja isiksuseomaduste kohta.</a:t>
            </a:r>
          </a:p>
          <a:p>
            <a:r>
              <a:rPr lang="et-EE" dirty="0"/>
              <a:t>Inimene usaldab ja kardab rohkem `paberit` kui suusõnalist lepet…</a:t>
            </a:r>
          </a:p>
          <a:p>
            <a:r>
              <a:rPr lang="et-EE" b="1" dirty="0"/>
              <a:t>Oht lasta ennast </a:t>
            </a:r>
            <a:r>
              <a:rPr lang="et-EE" b="1" dirty="0" err="1"/>
              <a:t>kolmnurgastada</a:t>
            </a:r>
            <a:r>
              <a:rPr lang="et-EE" b="1" dirty="0"/>
              <a:t>.</a:t>
            </a:r>
            <a:endParaRPr lang="et-EE" dirty="0"/>
          </a:p>
          <a:p>
            <a:r>
              <a:rPr lang="et-EE" b="1" dirty="0" err="1"/>
              <a:t>Medtöötaja</a:t>
            </a:r>
            <a:r>
              <a:rPr lang="et-EE" b="1" dirty="0"/>
              <a:t> ei suuda oma töisest rollist välja tulla</a:t>
            </a:r>
            <a:r>
              <a:rPr lang="et-EE" dirty="0"/>
              <a:t>.</a:t>
            </a:r>
          </a:p>
          <a:p>
            <a:pPr marL="0" indent="0">
              <a:buNone/>
            </a:pPr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30560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1292</Words>
  <Application>Microsoft Office PowerPoint</Application>
  <PresentationFormat>Laiekraan</PresentationFormat>
  <Paragraphs>133</Paragraphs>
  <Slides>27</Slides>
  <Notes>8</Notes>
  <HiddenSlides>0</HiddenSlides>
  <MMClips>0</MMClips>
  <ScaleCrop>false</ScaleCrop>
  <HeadingPairs>
    <vt:vector size="8" baseType="variant">
      <vt:variant>
        <vt:lpstr>Kasutatud fondid</vt:lpstr>
      </vt:variant>
      <vt:variant>
        <vt:i4>7</vt:i4>
      </vt:variant>
      <vt:variant>
        <vt:lpstr>Kujundus</vt:lpstr>
      </vt:variant>
      <vt:variant>
        <vt:i4>1</vt:i4>
      </vt:variant>
      <vt:variant>
        <vt:lpstr>Manustatud OLE-serverid</vt:lpstr>
      </vt:variant>
      <vt:variant>
        <vt:i4>0</vt:i4>
      </vt:variant>
      <vt:variant>
        <vt:lpstr>Slaidipealkirjad</vt:lpstr>
      </vt:variant>
      <vt:variant>
        <vt:i4>27</vt:i4>
      </vt:variant>
    </vt:vector>
  </HeadingPairs>
  <TitlesOfParts>
    <vt:vector size="35" baseType="lpstr">
      <vt:lpstr>Arial Unicode MS</vt:lpstr>
      <vt:lpstr>MS Gothic</vt:lpstr>
      <vt:lpstr>Arial</vt:lpstr>
      <vt:lpstr>Calibri</vt:lpstr>
      <vt:lpstr>Calibri Light</vt:lpstr>
      <vt:lpstr>Times New Roman</vt:lpstr>
      <vt:lpstr>Wingdings</vt:lpstr>
      <vt:lpstr>Office'i kujundus</vt:lpstr>
      <vt:lpstr>Konfidentsiaalsus ja positiivne enesekehtestamine</vt:lpstr>
      <vt:lpstr>KONFIDENTSIAALSUS</vt:lpstr>
      <vt:lpstr>Konfidentsiaalsusega seotud mõisted:</vt:lpstr>
      <vt:lpstr>KONFIDENTSIAALSUS JA EETIKA</vt:lpstr>
      <vt:lpstr>PowerPointi esitlus</vt:lpstr>
      <vt:lpstr>PowerPointi esitlus</vt:lpstr>
      <vt:lpstr>PowerPointi esitlus</vt:lpstr>
      <vt:lpstr>KONFIDENTSIAALUSE KARID</vt:lpstr>
      <vt:lpstr>PowerPointi esitlus</vt:lpstr>
      <vt:lpstr>POSITIIVNE ENESEKEHTESTAMINE</vt:lpstr>
      <vt:lpstr>PowerPointi esitlus</vt:lpstr>
      <vt:lpstr>ENESEKEHTESTAMISÕIGUSTE DEKLARATSIOON Manuel  J. Smith, 1975</vt:lpstr>
      <vt:lpstr>II ENESEKEHTESTAMISÕIGUSTE DEKLARATSIOON Manuel  J. Smith, 1975</vt:lpstr>
      <vt:lpstr>LIHTSAMAD ENESEKEHTESTAMISE TEHNIKAD</vt:lpstr>
      <vt:lpstr>ESKALEERIV KEHTESTAMINE</vt:lpstr>
      <vt:lpstr>SIIRAS PETTUMUSE AVALDAMINE</vt:lpstr>
      <vt:lpstr>ÜLEKÜSIMINE</vt:lpstr>
      <vt:lpstr>ÜMBERSÕNASTAMINE</vt:lpstr>
      <vt:lpstr>TUNNETE PEEGELDAMINE EHK EMPAATILINE ENESEKEHTESTAMINE</vt:lpstr>
      <vt:lpstr>LOLLITAMINE</vt:lpstr>
      <vt:lpstr>KUIDAS ÖELDA `EI`</vt:lpstr>
      <vt:lpstr>KUIDAS ÖELDA EI Enesekehtestamine algabki  “ei” ütlemisest, mis on omaette kunst ja tehnika </vt:lpstr>
      <vt:lpstr>PowerPointi esitlus</vt:lpstr>
      <vt:lpstr>“EI”  ÜTLEMISE KEHTESTAVAD STRATEEGIAD (1):</vt:lpstr>
      <vt:lpstr>“EI”  ÜTLEMISE KEHTESTAVAD STRATEEGIAD (2):</vt:lpstr>
      <vt:lpstr>“EI”  ÜTLEMISE KEHTESTAVAD STRATEEGIAD (3):</vt:lpstr>
      <vt:lpstr>TÄNUD!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Konfidentsiaalsus ja positiivne enesekehtestamine</dc:title>
  <dc:creator>Toivo Niiberg</dc:creator>
  <cp:lastModifiedBy>Toivo Niiberg</cp:lastModifiedBy>
  <cp:revision>15</cp:revision>
  <dcterms:created xsi:type="dcterms:W3CDTF">2017-09-30T16:14:41Z</dcterms:created>
  <dcterms:modified xsi:type="dcterms:W3CDTF">2017-09-30T18:04:24Z</dcterms:modified>
</cp:coreProperties>
</file>